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 id="2147483677" r:id="rId2"/>
  </p:sldMasterIdLst>
  <p:notesMasterIdLst>
    <p:notesMasterId r:id="rId27"/>
  </p:notesMasterIdLst>
  <p:sldIdLst>
    <p:sldId id="267" r:id="rId3"/>
    <p:sldId id="256" r:id="rId4"/>
    <p:sldId id="262" r:id="rId5"/>
    <p:sldId id="260" r:id="rId6"/>
    <p:sldId id="261" r:id="rId7"/>
    <p:sldId id="265" r:id="rId8"/>
    <p:sldId id="266" r:id="rId9"/>
    <p:sldId id="259" r:id="rId10"/>
    <p:sldId id="257" r:id="rId11"/>
    <p:sldId id="263" r:id="rId12"/>
    <p:sldId id="264" r:id="rId13"/>
    <p:sldId id="364" r:id="rId14"/>
    <p:sldId id="363" r:id="rId15"/>
    <p:sldId id="366" r:id="rId16"/>
    <p:sldId id="367" r:id="rId17"/>
    <p:sldId id="315" r:id="rId18"/>
    <p:sldId id="269" r:id="rId19"/>
    <p:sldId id="327" r:id="rId20"/>
    <p:sldId id="279" r:id="rId21"/>
    <p:sldId id="285" r:id="rId22"/>
    <p:sldId id="365" r:id="rId23"/>
    <p:sldId id="369" r:id="rId24"/>
    <p:sldId id="370" r:id="rId25"/>
    <p:sldId id="368"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38F"/>
    <a:srgbClr val="F0F9F9"/>
    <a:srgbClr val="FCEBF3"/>
    <a:srgbClr val="DE214A"/>
    <a:srgbClr val="46287B"/>
    <a:srgbClr val="C03F76"/>
    <a:srgbClr val="D3D52A"/>
    <a:srgbClr val="9F31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n">
        <a:font>
          <a:latin typeface="Helvetica"/>
          <a:ea typeface="Helvetica"/>
          <a:cs typeface="Helvetic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86"/>
    <p:restoredTop sz="65558"/>
  </p:normalViewPr>
  <p:slideViewPr>
    <p:cSldViewPr snapToGrid="0" snapToObjects="1">
      <p:cViewPr varScale="1">
        <p:scale>
          <a:sx n="59" d="100"/>
          <a:sy n="59" d="100"/>
        </p:scale>
        <p:origin x="12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200" dirty="0">
                <a:effectLst/>
                <a:latin typeface="Helvetica Neue"/>
                <a:ea typeface="Helvetica Neue"/>
                <a:cs typeface="Helvetica Neue"/>
                <a:sym typeface="Helvetica Neue"/>
              </a:rPr>
              <a:t>Jesus calls us to implement his teaching – not just rehearse it…</a:t>
            </a:r>
          </a:p>
          <a:p>
            <a:endParaRPr lang="en-US" dirty="0"/>
          </a:p>
        </p:txBody>
      </p:sp>
    </p:spTree>
    <p:extLst>
      <p:ext uri="{BB962C8B-B14F-4D97-AF65-F5344CB8AC3E}">
        <p14:creationId xmlns:p14="http://schemas.microsoft.com/office/powerpoint/2010/main" val="156618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200" dirty="0">
                <a:effectLst/>
                <a:latin typeface="Helvetica Neue"/>
                <a:ea typeface="Helvetica Neue"/>
                <a:cs typeface="Helvetica Neue"/>
                <a:sym typeface="Helvetica Neue"/>
              </a:rPr>
              <a:t>Can buy a copy – or get a sample for free </a:t>
            </a:r>
          </a:p>
          <a:p>
            <a:endParaRPr lang="en-US" dirty="0"/>
          </a:p>
          <a:p>
            <a:r>
              <a:rPr lang="en-US" dirty="0"/>
              <a:t>I want to start where all research presentations start – and that’s with a gif</a:t>
            </a:r>
          </a:p>
          <a:p>
            <a:endParaRPr lang="en-US" dirty="0"/>
          </a:p>
        </p:txBody>
      </p:sp>
    </p:spTree>
    <p:extLst>
      <p:ext uri="{BB962C8B-B14F-4D97-AF65-F5344CB8AC3E}">
        <p14:creationId xmlns:p14="http://schemas.microsoft.com/office/powerpoint/2010/main" val="1982967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dirty="0">
                <a:effectLst/>
                <a:latin typeface="Helvetica Neue"/>
                <a:ea typeface="Helvetica Neue"/>
                <a:cs typeface="Helvetica Neue"/>
                <a:sym typeface="Helvetica Neue"/>
              </a:rPr>
              <a:t>What do I mean by practices? 5/7 mins</a:t>
            </a:r>
            <a:endParaRPr lang="en-GB" sz="2400" dirty="0">
              <a:effectLst/>
              <a:latin typeface="Helvetica Neue"/>
              <a:ea typeface="Helvetica Neue"/>
              <a:cs typeface="Helvetica Neue"/>
              <a:sym typeface="Helvetica Neue"/>
            </a:endParaRPr>
          </a:p>
          <a:p>
            <a:r>
              <a:rPr lang="en-GB" sz="2400" dirty="0">
                <a:effectLst/>
                <a:latin typeface="Helvetica Neue"/>
                <a:ea typeface="Helvetica Neue"/>
                <a:cs typeface="Helvetica Neue"/>
                <a:sym typeface="Helvetica Neue"/>
              </a:rPr>
              <a:t> </a:t>
            </a:r>
          </a:p>
          <a:p>
            <a:pPr lvl="0"/>
            <a:r>
              <a:rPr lang="en-GB" sz="2400" dirty="0">
                <a:effectLst/>
                <a:latin typeface="Helvetica Neue"/>
                <a:ea typeface="Helvetica Neue"/>
                <a:cs typeface="Helvetica Neue"/>
                <a:sym typeface="Helvetica Neue"/>
              </a:rPr>
              <a:t>This is a list of Christian practices drawn from looking at many lists of spiritual disciplines etc – it’s not comprehensive because everyone would probably write their list differently  </a:t>
            </a:r>
          </a:p>
          <a:p>
            <a:pPr lvl="0"/>
            <a:endParaRPr lang="en-GB" sz="2400" dirty="0">
              <a:effectLst/>
              <a:latin typeface="Helvetica Neue"/>
              <a:ea typeface="Helvetica Neue"/>
              <a:cs typeface="Helvetica Neue"/>
              <a:sym typeface="Helvetica Neue"/>
            </a:endParaRPr>
          </a:p>
          <a:p>
            <a:pPr lvl="0"/>
            <a:r>
              <a:rPr lang="en-GB" sz="2400" dirty="0">
                <a:effectLst/>
                <a:latin typeface="Helvetica Neue"/>
                <a:ea typeface="Helvetica Neue"/>
                <a:cs typeface="Helvetica Neue"/>
                <a:sym typeface="Helvetica Neue"/>
              </a:rPr>
              <a:t>This definition from Dorothy Bass and co – practice is “Things Christian people do together over time in response to, and in the light, of God’s active presence for the life of the world.” </a:t>
            </a:r>
          </a:p>
          <a:p>
            <a:pPr lvl="0"/>
            <a:endParaRPr lang="en-GB" sz="2400" dirty="0">
              <a:effectLst/>
              <a:latin typeface="Helvetica Neue"/>
              <a:ea typeface="Helvetica Neue"/>
              <a:cs typeface="Helvetica Neue"/>
              <a:sym typeface="Helvetica Neue"/>
            </a:endParaRPr>
          </a:p>
          <a:p>
            <a:pPr lvl="1"/>
            <a:r>
              <a:rPr lang="en-GB" sz="2400" dirty="0">
                <a:effectLst/>
                <a:latin typeface="Helvetica Neue"/>
                <a:ea typeface="Helvetica Neue"/>
                <a:cs typeface="Helvetica Neue"/>
                <a:sym typeface="Helvetica Neue"/>
              </a:rPr>
              <a:t>Not just anything that Christians do, </a:t>
            </a:r>
          </a:p>
          <a:p>
            <a:pPr lvl="1"/>
            <a:r>
              <a:rPr lang="en-GB" sz="2400" dirty="0">
                <a:effectLst/>
                <a:latin typeface="Helvetica Neue"/>
                <a:ea typeface="Helvetica Neue"/>
                <a:cs typeface="Helvetica Neue"/>
                <a:sym typeface="Helvetica Neue"/>
              </a:rPr>
              <a:t>What makes these Christian practices is that they’re what we do in community, have done over time – and in response to what God is doing in the contexts we are in.</a:t>
            </a:r>
          </a:p>
          <a:p>
            <a:pPr lvl="1"/>
            <a:r>
              <a:rPr lang="en-GB" sz="2400" dirty="0">
                <a:effectLst/>
                <a:latin typeface="Helvetica Neue"/>
                <a:ea typeface="Helvetica Neue"/>
                <a:cs typeface="Helvetica Neue"/>
                <a:sym typeface="Helvetica Neue"/>
              </a:rPr>
              <a:t>They express our participation in God’s story and are ways we relate to God and take part in his mission too.</a:t>
            </a:r>
          </a:p>
          <a:p>
            <a:r>
              <a:rPr lang="en-GB" sz="2400" dirty="0">
                <a:effectLst/>
                <a:latin typeface="Helvetica Neue"/>
                <a:ea typeface="Helvetica Neue"/>
                <a:cs typeface="Helvetica Neue"/>
                <a:sym typeface="Helvetica Neue"/>
              </a:rPr>
              <a:t> </a:t>
            </a:r>
          </a:p>
          <a:p>
            <a:pPr lvl="1"/>
            <a:r>
              <a:rPr lang="en-GB" sz="2400" dirty="0">
                <a:effectLst/>
                <a:latin typeface="Helvetica Neue"/>
                <a:ea typeface="Helvetica Neue"/>
                <a:cs typeface="Helvetica Neue"/>
                <a:sym typeface="Helvetica Neue"/>
              </a:rPr>
              <a:t>Important caveat - this is not always straightforward – Christianity has a chequered history, involving a whole lot of practice that has gone wayward, and has not been faithful to the call of Jesus. I’m sure as you look at this, you can recall times when people have abused these practices. </a:t>
            </a:r>
          </a:p>
          <a:p>
            <a:pPr lvl="1"/>
            <a:endParaRPr lang="en-GB" sz="2400" dirty="0">
              <a:effectLst/>
              <a:latin typeface="Helvetica Neue"/>
              <a:ea typeface="Helvetica Neue"/>
              <a:cs typeface="Helvetica Neue"/>
              <a:sym typeface="Helvetica Neue"/>
            </a:endParaRPr>
          </a:p>
          <a:p>
            <a:pPr lvl="0"/>
            <a:r>
              <a:rPr lang="en-GB" sz="2400" dirty="0">
                <a:effectLst/>
                <a:latin typeface="Helvetica Neue"/>
                <a:ea typeface="Helvetica Neue"/>
                <a:cs typeface="Helvetica Neue"/>
                <a:sym typeface="Helvetica Neue"/>
              </a:rPr>
              <a:t>So we’re not saying we have done all these things well – but we are saying, together they capture so much of what it means to be Christian and to know God in our daily lives and in our communities. </a:t>
            </a:r>
          </a:p>
          <a:p>
            <a:r>
              <a:rPr lang="en-GB" sz="2400" dirty="0">
                <a:effectLst/>
                <a:latin typeface="Helvetica Neue"/>
                <a:ea typeface="Helvetica Neue"/>
                <a:cs typeface="Helvetica Neue"/>
                <a:sym typeface="Helvetica Neue"/>
              </a:rPr>
              <a:t> </a:t>
            </a:r>
          </a:p>
          <a:p>
            <a:endParaRPr lang="en-US" dirty="0"/>
          </a:p>
        </p:txBody>
      </p:sp>
    </p:spTree>
    <p:extLst>
      <p:ext uri="{BB962C8B-B14F-4D97-AF65-F5344CB8AC3E}">
        <p14:creationId xmlns:p14="http://schemas.microsoft.com/office/powerpoint/2010/main" val="96784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1890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0722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ECB1A2-436B-CE47-A5DE-5CCB5F345A19}" type="datetimeFigureOut">
              <a:rPr lang="en-US" smtClean="0"/>
              <a:t>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311098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ECB1A2-436B-CE47-A5DE-5CCB5F345A19}" type="datetimeFigureOut">
              <a:rPr lang="en-US" smtClean="0"/>
              <a:t>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398700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ECB1A2-436B-CE47-A5DE-5CCB5F345A19}" type="datetimeFigureOut">
              <a:rPr lang="en-US" smtClean="0"/>
              <a:t>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4074246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01005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1" y="3225801"/>
            <a:ext cx="10464801"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69339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1" y="634999"/>
            <a:ext cx="5334000" cy="82296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1"/>
            <a:ext cx="5334000" cy="4102100"/>
          </a:xfrm>
          <a:prstGeom prst="rect">
            <a:avLst/>
          </a:prstGeom>
        </p:spPr>
        <p:txBody>
          <a:bodyPr anchor="t"/>
          <a:lstStyle>
            <a:lvl1pPr marL="0" indent="0" algn="ctr">
              <a:spcBef>
                <a:spcPts val="0"/>
              </a:spcBef>
              <a:buSzTx/>
              <a:buNone/>
              <a:defRPr sz="3200"/>
            </a:lvl1pPr>
            <a:lvl2pPr marL="0" indent="228589" algn="ctr">
              <a:spcBef>
                <a:spcPts val="0"/>
              </a:spcBef>
              <a:buSzTx/>
              <a:buNone/>
              <a:defRPr sz="3200"/>
            </a:lvl2pPr>
            <a:lvl3pPr marL="0" indent="457176" algn="ctr">
              <a:spcBef>
                <a:spcPts val="0"/>
              </a:spcBef>
              <a:buSzTx/>
              <a:buNone/>
              <a:defRPr sz="3200"/>
            </a:lvl3pPr>
            <a:lvl4pPr marL="0" indent="685765" algn="ctr">
              <a:spcBef>
                <a:spcPts val="0"/>
              </a:spcBef>
              <a:buSzTx/>
              <a:buNone/>
              <a:defRPr sz="3200"/>
            </a:lvl4pPr>
            <a:lvl5pPr marL="0" indent="914354"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54139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46191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1" y="5092701"/>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24519"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021964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1" y="6362702"/>
            <a:ext cx="10464801" cy="471796"/>
          </a:xfrm>
          <a:prstGeom prst="rect">
            <a:avLst/>
          </a:prstGeom>
        </p:spPr>
        <p:txBody>
          <a:bodyPr anchor="t">
            <a:spAutoFit/>
          </a:bodyPr>
          <a:lstStyle>
            <a:lvl1pPr marL="0" indent="0" algn="ctr">
              <a:spcBef>
                <a:spcPts val="0"/>
              </a:spcBef>
              <a:buSzTx/>
              <a:buNone/>
              <a:defRPr sz="2399">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1270001" y="4266416"/>
            <a:ext cx="10464801" cy="687368"/>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457919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CB1A2-436B-CE47-A5DE-5CCB5F345A19}" type="datetimeFigureOut">
              <a:rPr lang="en-US" smtClean="0"/>
              <a:t>1/21/22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3546922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ECB1A2-436B-CE47-A5DE-5CCB5F345A19}" type="datetimeFigureOut">
              <a:rPr lang="en-US" smtClean="0"/>
              <a:t>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264582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ECB1A2-436B-CE47-A5DE-5CCB5F345A19}" type="datetimeFigureOut">
              <a:rPr lang="en-US" smtClean="0"/>
              <a:t>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2296384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ECB1A2-436B-CE47-A5DE-5CCB5F345A19}" type="datetimeFigureOut">
              <a:rPr lang="en-US" smtClean="0"/>
              <a:t>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41385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ECB1A2-436B-CE47-A5DE-5CCB5F345A19}" type="datetimeFigureOut">
              <a:rPr lang="en-US" smtClean="0"/>
              <a:t>1/21/22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3189483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ECB1A2-436B-CE47-A5DE-5CCB5F345A19}" type="datetimeFigureOut">
              <a:rPr lang="en-US" smtClean="0"/>
              <a:t>1/21/22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395940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ECB1A2-436B-CE47-A5DE-5CCB5F345A19}" type="datetimeFigureOut">
              <a:rPr lang="en-US" smtClean="0"/>
              <a:t>1/21/22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315946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CB1A2-436B-CE47-A5DE-5CCB5F345A19}" type="datetimeFigureOut">
              <a:rPr lang="en-US" smtClean="0"/>
              <a:t>1/21/22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382263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F8ECB1A2-436B-CE47-A5DE-5CCB5F345A19}" type="datetimeFigureOut">
              <a:rPr lang="en-US" smtClean="0"/>
              <a:t>1/21/22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180092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F8ECB1A2-436B-CE47-A5DE-5CCB5F345A19}" type="datetimeFigureOut">
              <a:rPr lang="en-US" smtClean="0"/>
              <a:t>1/21/22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D6F2CE-8815-3B48-B384-29A12949B2B8}" type="slidenum">
              <a:rPr lang="en-US" smtClean="0"/>
              <a:t>‹#›</a:t>
            </a:fld>
            <a:endParaRPr lang="en-US"/>
          </a:p>
        </p:txBody>
      </p:sp>
    </p:spTree>
    <p:extLst>
      <p:ext uri="{BB962C8B-B14F-4D97-AF65-F5344CB8AC3E}">
        <p14:creationId xmlns:p14="http://schemas.microsoft.com/office/powerpoint/2010/main" val="3019406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8ECB1A2-436B-CE47-A5DE-5CCB5F345A19}" type="datetimeFigureOut">
              <a:rPr lang="en-US" smtClean="0"/>
              <a:t>1/21/22</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70D6F2CE-8815-3B48-B384-29A12949B2B8}" type="slidenum">
              <a:rPr lang="en-US" smtClean="0"/>
              <a:t>‹#›</a:t>
            </a:fld>
            <a:endParaRPr lang="en-US"/>
          </a:p>
        </p:txBody>
      </p:sp>
    </p:spTree>
    <p:extLst>
      <p:ext uri="{BB962C8B-B14F-4D97-AF65-F5344CB8AC3E}">
        <p14:creationId xmlns:p14="http://schemas.microsoft.com/office/powerpoint/2010/main" val="33629803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1" y="444501"/>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1" y="2603501"/>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32317" y="9251950"/>
            <a:ext cx="410369" cy="379719"/>
          </a:xfrm>
          <a:prstGeom prst="rect">
            <a:avLst/>
          </a:prstGeom>
          <a:ln w="12700">
            <a:miter lim="400000"/>
          </a:ln>
        </p:spPr>
        <p:txBody>
          <a:bodyPr wrap="none" lIns="50800" tIns="50800" rIns="50800" bIns="50800">
            <a:spAutoFit/>
          </a:bodyPr>
          <a:lstStyle>
            <a:lvl1pPr>
              <a:defRPr sz="1801"/>
            </a:lvl1pPr>
          </a:lstStyle>
          <a:p>
            <a:fld id="{86CB4B4D-7CA3-9044-876B-883B54F8677D}" type="slidenum">
              <a:t>‹#›</a:t>
            </a:fld>
            <a:endParaRPr/>
          </a:p>
        </p:txBody>
      </p:sp>
    </p:spTree>
    <p:extLst>
      <p:ext uri="{BB962C8B-B14F-4D97-AF65-F5344CB8AC3E}">
        <p14:creationId xmlns:p14="http://schemas.microsoft.com/office/powerpoint/2010/main" val="23602313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3" r:id="rId4"/>
    <p:sldLayoutId id="2147483684" r:id="rId5"/>
    <p:sldLayoutId id="2147483685" r:id="rId6"/>
    <p:sldLayoutId id="2147483686" r:id="rId7"/>
  </p:sldLayoutIdLst>
  <p:transition spd="med"/>
  <p:txStyles>
    <p:titleStyle>
      <a:lvl1pPr marL="0" marR="0" indent="0"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477"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8955"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432"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7909"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387"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6864"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341"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5819"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296" marR="0" indent="-444477" algn="l" defTabSz="58417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1pPr>
      <a:lvl2pPr marL="0" marR="0" indent="22858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2pPr>
      <a:lvl3pPr marL="0" marR="0" indent="45717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3pPr>
      <a:lvl4pPr marL="0" marR="0" indent="685765"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4pPr>
      <a:lvl5pPr marL="0" marR="0" indent="914354"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5pPr>
      <a:lvl6pPr marL="0" marR="0" indent="1142941"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6pPr>
      <a:lvl7pPr marL="0" marR="0" indent="1371530"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7pPr>
      <a:lvl8pPr marL="0" marR="0" indent="1600119"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8pPr>
      <a:lvl9pPr marL="0" marR="0" indent="1828706" algn="ctr" defTabSz="584170" rtl="0" latinLnBrk="0">
        <a:lnSpc>
          <a:spcPct val="100000"/>
        </a:lnSpc>
        <a:spcBef>
          <a:spcPts val="0"/>
        </a:spcBef>
        <a:spcAft>
          <a:spcPts val="0"/>
        </a:spcAft>
        <a:buClrTx/>
        <a:buSzTx/>
        <a:buFontTx/>
        <a:buNone/>
        <a:tabLst/>
        <a:defRPr sz="1801"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D5DB25-1863-6244-BBA0-DA9B044E43EC}"/>
              </a:ext>
            </a:extLst>
          </p:cNvPr>
          <p:cNvPicPr>
            <a:picLocks noGrp="1" noChangeAspect="1"/>
          </p:cNvPicPr>
          <p:nvPr>
            <p:ph idx="1"/>
          </p:nvPr>
        </p:nvPicPr>
        <p:blipFill>
          <a:blip r:embed="rId2"/>
          <a:stretch>
            <a:fillRect/>
          </a:stretch>
        </p:blipFill>
        <p:spPr>
          <a:xfrm>
            <a:off x="0" y="1219200"/>
            <a:ext cx="13004800" cy="7315200"/>
          </a:xfrm>
        </p:spPr>
      </p:pic>
    </p:spTree>
    <p:extLst>
      <p:ext uri="{BB962C8B-B14F-4D97-AF65-F5344CB8AC3E}">
        <p14:creationId xmlns:p14="http://schemas.microsoft.com/office/powerpoint/2010/main" val="2641428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83E3-3434-C14B-B92C-6B823820BEE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FDD532D-42A4-FA41-9AF7-66376D2A0D60}"/>
              </a:ext>
            </a:extLst>
          </p:cNvPr>
          <p:cNvPicPr>
            <a:picLocks noGrp="1" noChangeAspect="1"/>
          </p:cNvPicPr>
          <p:nvPr>
            <p:ph idx="1"/>
          </p:nvPr>
        </p:nvPicPr>
        <p:blipFill>
          <a:blip r:embed="rId2"/>
          <a:stretch>
            <a:fillRect/>
          </a:stretch>
        </p:blipFill>
        <p:spPr>
          <a:xfrm>
            <a:off x="0" y="1219200"/>
            <a:ext cx="13004800" cy="7315200"/>
          </a:xfrm>
        </p:spPr>
      </p:pic>
    </p:spTree>
    <p:extLst>
      <p:ext uri="{BB962C8B-B14F-4D97-AF65-F5344CB8AC3E}">
        <p14:creationId xmlns:p14="http://schemas.microsoft.com/office/powerpoint/2010/main" val="3502752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ED32-08FE-2140-9260-09584A05174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6D5DB25-1863-6244-BBA0-DA9B044E43EC}"/>
              </a:ext>
            </a:extLst>
          </p:cNvPr>
          <p:cNvPicPr>
            <a:picLocks noGrp="1" noChangeAspect="1"/>
          </p:cNvPicPr>
          <p:nvPr>
            <p:ph idx="1"/>
          </p:nvPr>
        </p:nvPicPr>
        <p:blipFill>
          <a:blip r:embed="rId2"/>
          <a:stretch>
            <a:fillRect/>
          </a:stretch>
        </p:blipFill>
        <p:spPr>
          <a:xfrm>
            <a:off x="0" y="1219200"/>
            <a:ext cx="13004800" cy="7315200"/>
          </a:xfrm>
        </p:spPr>
      </p:pic>
    </p:spTree>
    <p:extLst>
      <p:ext uri="{BB962C8B-B14F-4D97-AF65-F5344CB8AC3E}">
        <p14:creationId xmlns:p14="http://schemas.microsoft.com/office/powerpoint/2010/main" val="2090330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73D3DE-28AE-4E45-B8D7-1884DA8AACD4}"/>
              </a:ext>
            </a:extLst>
          </p:cNvPr>
          <p:cNvSpPr txBox="1">
            <a:spLocks/>
          </p:cNvSpPr>
          <p:nvPr/>
        </p:nvSpPr>
        <p:spPr>
          <a:xfrm>
            <a:off x="1149263" y="1401255"/>
            <a:ext cx="11855537" cy="6951090"/>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13800" dirty="0">
                <a:latin typeface="Bebas" pitchFamily="2" charset="0"/>
              </a:rPr>
              <a:t>Rooted </a:t>
            </a:r>
          </a:p>
          <a:p>
            <a:pPr algn="l" hangingPunct="1"/>
            <a:r>
              <a:rPr lang="en-US" sz="13800" dirty="0">
                <a:solidFill>
                  <a:srgbClr val="EA538F"/>
                </a:solidFill>
                <a:latin typeface="Bebas" pitchFamily="2" charset="0"/>
              </a:rPr>
              <a:t>and</a:t>
            </a:r>
            <a:r>
              <a:rPr lang="en-US" sz="13800" dirty="0">
                <a:latin typeface="Bebas" pitchFamily="2" charset="0"/>
              </a:rPr>
              <a:t> </a:t>
            </a:r>
          </a:p>
          <a:p>
            <a:pPr algn="l" hangingPunct="1"/>
            <a:r>
              <a:rPr lang="en-US" sz="13800" dirty="0">
                <a:latin typeface="Bebas" pitchFamily="2" charset="0"/>
              </a:rPr>
              <a:t>resilient</a:t>
            </a:r>
          </a:p>
        </p:txBody>
      </p:sp>
    </p:spTree>
    <p:extLst>
      <p:ext uri="{BB962C8B-B14F-4D97-AF65-F5344CB8AC3E}">
        <p14:creationId xmlns:p14="http://schemas.microsoft.com/office/powerpoint/2010/main" val="3474303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2A3B7-C4DC-A042-A30F-65576D3FD650}"/>
              </a:ext>
            </a:extLst>
          </p:cNvPr>
          <p:cNvPicPr>
            <a:picLocks noChangeAspect="1"/>
          </p:cNvPicPr>
          <p:nvPr/>
        </p:nvPicPr>
        <p:blipFill>
          <a:blip r:embed="rId2"/>
          <a:stretch>
            <a:fillRect/>
          </a:stretch>
        </p:blipFill>
        <p:spPr>
          <a:xfrm>
            <a:off x="-437783" y="0"/>
            <a:ext cx="13442583" cy="2245895"/>
          </a:xfrm>
          <a:prstGeom prst="rect">
            <a:avLst/>
          </a:prstGeom>
        </p:spPr>
      </p:pic>
      <p:sp>
        <p:nvSpPr>
          <p:cNvPr id="4" name="Title 1">
            <a:extLst>
              <a:ext uri="{FF2B5EF4-FFF2-40B4-BE49-F238E27FC236}">
                <a16:creationId xmlns:a16="http://schemas.microsoft.com/office/drawing/2014/main" id="{AE73D3DE-28AE-4E45-B8D7-1884DA8AACD4}"/>
              </a:ext>
            </a:extLst>
          </p:cNvPr>
          <p:cNvSpPr txBox="1">
            <a:spLocks/>
          </p:cNvSpPr>
          <p:nvPr/>
        </p:nvSpPr>
        <p:spPr>
          <a:xfrm>
            <a:off x="696685" y="541794"/>
            <a:ext cx="12308115" cy="14434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7200" dirty="0">
                <a:latin typeface="Bebas" pitchFamily="2" charset="0"/>
              </a:rPr>
              <a:t>Revelation 2:2-5</a:t>
            </a:r>
          </a:p>
        </p:txBody>
      </p:sp>
      <p:sp>
        <p:nvSpPr>
          <p:cNvPr id="5" name="Content Placeholder 2">
            <a:extLst>
              <a:ext uri="{FF2B5EF4-FFF2-40B4-BE49-F238E27FC236}">
                <a16:creationId xmlns:a16="http://schemas.microsoft.com/office/drawing/2014/main" id="{E544920C-AF58-2C46-94FE-73CEBE6FAFAB}"/>
              </a:ext>
            </a:extLst>
          </p:cNvPr>
          <p:cNvSpPr txBox="1">
            <a:spLocks/>
          </p:cNvSpPr>
          <p:nvPr/>
        </p:nvSpPr>
        <p:spPr>
          <a:xfrm>
            <a:off x="894080" y="3023236"/>
            <a:ext cx="11216640" cy="6188570"/>
          </a:xfrm>
          <a:prstGeom prst="rect">
            <a:avLst/>
          </a:prstGeom>
        </p:spPr>
        <p:txBody>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None/>
            </a:pPr>
            <a:r>
              <a:rPr lang="en-US" dirty="0"/>
              <a:t>I know your deeds, your hard work and your perseverance. I know that you cannot tolerate wicked people, that you have tested those who claim to be apostles but are not and have found them false. You have persevered and have endured hardships for my name and have not grown weary.</a:t>
            </a:r>
          </a:p>
          <a:p>
            <a:pPr marL="0" indent="0">
              <a:buNone/>
            </a:pPr>
            <a:r>
              <a:rPr lang="en-US" dirty="0"/>
              <a:t>Yet I hold this against you: </a:t>
            </a:r>
            <a:r>
              <a:rPr lang="en-US" b="1" dirty="0">
                <a:solidFill>
                  <a:srgbClr val="EA538F"/>
                </a:solidFill>
              </a:rPr>
              <a:t>You have forsaken the love you had at first. </a:t>
            </a:r>
            <a:r>
              <a:rPr lang="en-US" dirty="0"/>
              <a:t>Consider how far you have fallen! Repent and do the things you did at first. </a:t>
            </a:r>
          </a:p>
        </p:txBody>
      </p:sp>
    </p:spTree>
    <p:extLst>
      <p:ext uri="{BB962C8B-B14F-4D97-AF65-F5344CB8AC3E}">
        <p14:creationId xmlns:p14="http://schemas.microsoft.com/office/powerpoint/2010/main" val="1041033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2A3B7-C4DC-A042-A30F-65576D3FD650}"/>
              </a:ext>
            </a:extLst>
          </p:cNvPr>
          <p:cNvPicPr>
            <a:picLocks noChangeAspect="1"/>
          </p:cNvPicPr>
          <p:nvPr/>
        </p:nvPicPr>
        <p:blipFill>
          <a:blip r:embed="rId2"/>
          <a:stretch>
            <a:fillRect/>
          </a:stretch>
        </p:blipFill>
        <p:spPr>
          <a:xfrm>
            <a:off x="-437783" y="0"/>
            <a:ext cx="13442583" cy="2245895"/>
          </a:xfrm>
          <a:prstGeom prst="rect">
            <a:avLst/>
          </a:prstGeom>
        </p:spPr>
      </p:pic>
      <p:sp>
        <p:nvSpPr>
          <p:cNvPr id="4" name="Title 1">
            <a:extLst>
              <a:ext uri="{FF2B5EF4-FFF2-40B4-BE49-F238E27FC236}">
                <a16:creationId xmlns:a16="http://schemas.microsoft.com/office/drawing/2014/main" id="{AE73D3DE-28AE-4E45-B8D7-1884DA8AACD4}"/>
              </a:ext>
            </a:extLst>
          </p:cNvPr>
          <p:cNvSpPr txBox="1">
            <a:spLocks/>
          </p:cNvSpPr>
          <p:nvPr/>
        </p:nvSpPr>
        <p:spPr>
          <a:xfrm>
            <a:off x="696685" y="541794"/>
            <a:ext cx="12308115" cy="14434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7200" dirty="0">
                <a:latin typeface="Bebas" pitchFamily="2" charset="0"/>
              </a:rPr>
              <a:t>discuss</a:t>
            </a:r>
          </a:p>
        </p:txBody>
      </p:sp>
      <p:sp>
        <p:nvSpPr>
          <p:cNvPr id="5" name="Content Placeholder 2">
            <a:extLst>
              <a:ext uri="{FF2B5EF4-FFF2-40B4-BE49-F238E27FC236}">
                <a16:creationId xmlns:a16="http://schemas.microsoft.com/office/drawing/2014/main" id="{E544920C-AF58-2C46-94FE-73CEBE6FAFAB}"/>
              </a:ext>
            </a:extLst>
          </p:cNvPr>
          <p:cNvSpPr txBox="1">
            <a:spLocks/>
          </p:cNvSpPr>
          <p:nvPr/>
        </p:nvSpPr>
        <p:spPr>
          <a:xfrm>
            <a:off x="894080" y="3023236"/>
            <a:ext cx="11216640" cy="6188570"/>
          </a:xfrm>
          <a:prstGeom prst="rect">
            <a:avLst/>
          </a:prstGeom>
        </p:spPr>
        <p:txBody>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None/>
            </a:pPr>
            <a:r>
              <a:rPr lang="en-US" sz="5400" dirty="0"/>
              <a:t>Where in your ministry or church is it easiest to prioritise good deeds and sound teaching over love?</a:t>
            </a:r>
          </a:p>
          <a:p>
            <a:pPr marL="0" indent="0">
              <a:buNone/>
            </a:pPr>
            <a:endParaRPr lang="en-US" sz="5400" dirty="0"/>
          </a:p>
          <a:p>
            <a:pPr marL="0" indent="0">
              <a:buNone/>
            </a:pPr>
            <a:r>
              <a:rPr lang="en-US" sz="5400" dirty="0"/>
              <a:t>Are there any idols or 'sacred cows' in your church or ministry?</a:t>
            </a:r>
          </a:p>
        </p:txBody>
      </p:sp>
    </p:spTree>
    <p:extLst>
      <p:ext uri="{BB962C8B-B14F-4D97-AF65-F5344CB8AC3E}">
        <p14:creationId xmlns:p14="http://schemas.microsoft.com/office/powerpoint/2010/main" val="2636629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2A3B7-C4DC-A042-A30F-65576D3FD650}"/>
              </a:ext>
            </a:extLst>
          </p:cNvPr>
          <p:cNvPicPr>
            <a:picLocks noChangeAspect="1"/>
          </p:cNvPicPr>
          <p:nvPr/>
        </p:nvPicPr>
        <p:blipFill>
          <a:blip r:embed="rId2"/>
          <a:stretch>
            <a:fillRect/>
          </a:stretch>
        </p:blipFill>
        <p:spPr>
          <a:xfrm>
            <a:off x="-437783" y="0"/>
            <a:ext cx="13442583" cy="2245895"/>
          </a:xfrm>
          <a:prstGeom prst="rect">
            <a:avLst/>
          </a:prstGeom>
        </p:spPr>
      </p:pic>
      <p:sp>
        <p:nvSpPr>
          <p:cNvPr id="4" name="Title 1">
            <a:extLst>
              <a:ext uri="{FF2B5EF4-FFF2-40B4-BE49-F238E27FC236}">
                <a16:creationId xmlns:a16="http://schemas.microsoft.com/office/drawing/2014/main" id="{AE73D3DE-28AE-4E45-B8D7-1884DA8AACD4}"/>
              </a:ext>
            </a:extLst>
          </p:cNvPr>
          <p:cNvSpPr txBox="1">
            <a:spLocks/>
          </p:cNvSpPr>
          <p:nvPr/>
        </p:nvSpPr>
        <p:spPr>
          <a:xfrm>
            <a:off x="696685" y="541794"/>
            <a:ext cx="12308115" cy="14434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7200" dirty="0">
                <a:latin typeface="Bebas" pitchFamily="2" charset="0"/>
              </a:rPr>
              <a:t>Ephesians 3:14-19</a:t>
            </a:r>
          </a:p>
        </p:txBody>
      </p:sp>
      <p:sp>
        <p:nvSpPr>
          <p:cNvPr id="5" name="Content Placeholder 2">
            <a:extLst>
              <a:ext uri="{FF2B5EF4-FFF2-40B4-BE49-F238E27FC236}">
                <a16:creationId xmlns:a16="http://schemas.microsoft.com/office/drawing/2014/main" id="{E544920C-AF58-2C46-94FE-73CEBE6FAFAB}"/>
              </a:ext>
            </a:extLst>
          </p:cNvPr>
          <p:cNvSpPr txBox="1">
            <a:spLocks/>
          </p:cNvSpPr>
          <p:nvPr/>
        </p:nvSpPr>
        <p:spPr>
          <a:xfrm>
            <a:off x="894080" y="2527000"/>
            <a:ext cx="11216640" cy="6188570"/>
          </a:xfrm>
          <a:prstGeom prst="rect">
            <a:avLst/>
          </a:prstGeom>
        </p:spPr>
        <p:txBody>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None/>
            </a:pPr>
            <a:r>
              <a:rPr lang="en-US" dirty="0"/>
              <a:t>For this reason I kneel before the Father, from whom every family in heaven and on earth derives its name. I pray that out of his glorious riches </a:t>
            </a:r>
            <a:r>
              <a:rPr lang="en-US" b="1" dirty="0">
                <a:solidFill>
                  <a:srgbClr val="EA538F"/>
                </a:solidFill>
              </a:rPr>
              <a:t>he may strengthen you with power through his Spirit in your inner being</a:t>
            </a:r>
            <a:r>
              <a:rPr lang="en-US" dirty="0"/>
              <a:t>, so that Christ may dwell in your hearts through faith. </a:t>
            </a:r>
            <a:r>
              <a:rPr lang="en-US" b="1" dirty="0">
                <a:solidFill>
                  <a:srgbClr val="EA538F"/>
                </a:solidFill>
              </a:rPr>
              <a:t>And I pray that you, being rooted and established in love</a:t>
            </a:r>
            <a:r>
              <a:rPr lang="en-US" dirty="0"/>
              <a:t>, may have power, together with all the Lord’s holy people, to grasp how wide and long and high and deep is the love of Christ, and to know this love that surpasses knowledge—that you may be filled to the measure of all the fullness of God.</a:t>
            </a:r>
          </a:p>
        </p:txBody>
      </p:sp>
    </p:spTree>
    <p:extLst>
      <p:ext uri="{BB962C8B-B14F-4D97-AF65-F5344CB8AC3E}">
        <p14:creationId xmlns:p14="http://schemas.microsoft.com/office/powerpoint/2010/main" val="3080224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8D5E-D46A-8A41-B21F-52608A80C2E9}"/>
              </a:ext>
            </a:extLst>
          </p:cNvPr>
          <p:cNvSpPr>
            <a:spLocks noGrp="1"/>
          </p:cNvSpPr>
          <p:nvPr>
            <p:ph type="title"/>
          </p:nvPr>
        </p:nvSpPr>
        <p:spPr/>
        <p:txBody>
          <a:bodyPr/>
          <a:lstStyle/>
          <a:p>
            <a:r>
              <a:rPr lang="en-US" dirty="0"/>
              <a:t>Context </a:t>
            </a:r>
          </a:p>
        </p:txBody>
      </p:sp>
      <p:sp>
        <p:nvSpPr>
          <p:cNvPr id="6" name="Rectangle 5">
            <a:extLst>
              <a:ext uri="{FF2B5EF4-FFF2-40B4-BE49-F238E27FC236}">
                <a16:creationId xmlns:a16="http://schemas.microsoft.com/office/drawing/2014/main" id="{FE283C4B-0E6C-914E-A9C5-C5D66AEE2FED}"/>
              </a:ext>
            </a:extLst>
          </p:cNvPr>
          <p:cNvSpPr/>
          <p:nvPr/>
        </p:nvSpPr>
        <p:spPr>
          <a:xfrm>
            <a:off x="0" y="0"/>
            <a:ext cx="13248167" cy="10590028"/>
          </a:xfrm>
          <a:prstGeom prst="rect">
            <a:avLst/>
          </a:prstGeom>
          <a:solidFill>
            <a:srgbClr val="FCEB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D52EAD3-E13A-FB4E-A9D8-EC292BAEF2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4080" y="804879"/>
            <a:ext cx="5281330" cy="8143841"/>
          </a:xfrm>
        </p:spPr>
      </p:pic>
    </p:spTree>
    <p:extLst>
      <p:ext uri="{BB962C8B-B14F-4D97-AF65-F5344CB8AC3E}">
        <p14:creationId xmlns:p14="http://schemas.microsoft.com/office/powerpoint/2010/main" val="389714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2B382D-95F8-0244-87AF-2A3BB082601C}"/>
              </a:ext>
            </a:extLst>
          </p:cNvPr>
          <p:cNvSpPr txBox="1"/>
          <p:nvPr/>
        </p:nvSpPr>
        <p:spPr>
          <a:xfrm>
            <a:off x="548813" y="743312"/>
            <a:ext cx="4944405" cy="7858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b="1" dirty="0">
                <a:latin typeface="Avenir Book" panose="02000503020000020003" pitchFamily="2" charset="0"/>
              </a:rPr>
              <a:t>Reviewed existing research </a:t>
            </a:r>
          </a:p>
          <a:p>
            <a:pPr algn="l"/>
            <a:endParaRPr lang="en-GB" b="1" dirty="0">
              <a:latin typeface="Avenir Book" panose="02000503020000020003" pitchFamily="2" charset="0"/>
            </a:endParaRPr>
          </a:p>
          <a:p>
            <a:pPr algn="l"/>
            <a:r>
              <a:rPr lang="en-GB" b="1" dirty="0">
                <a:latin typeface="Avenir Book" panose="02000503020000020003" pitchFamily="2" charset="0"/>
              </a:rPr>
              <a:t>Surveyed 235 youth workers</a:t>
            </a:r>
          </a:p>
          <a:p>
            <a:pPr algn="l"/>
            <a:endParaRPr lang="en-GB" b="1" dirty="0">
              <a:latin typeface="Avenir Book" panose="02000503020000020003" pitchFamily="2" charset="0"/>
            </a:endParaRPr>
          </a:p>
          <a:p>
            <a:pPr algn="l"/>
            <a:r>
              <a:rPr lang="en-GB" b="1" dirty="0">
                <a:latin typeface="Avenir Book" panose="02000503020000020003" pitchFamily="2" charset="0"/>
              </a:rPr>
              <a:t>13 case studies</a:t>
            </a:r>
          </a:p>
          <a:p>
            <a:pPr algn="l"/>
            <a:endParaRPr lang="en-GB" dirty="0">
              <a:latin typeface="Avenir Book" panose="02000503020000020003" pitchFamily="2" charset="0"/>
            </a:endParaRPr>
          </a:p>
          <a:p>
            <a:pPr algn="l"/>
            <a:endParaRPr lang="en-GB" dirty="0">
              <a:latin typeface="Avenir Book" panose="02000503020000020003" pitchFamily="2" charset="0"/>
            </a:endParaRPr>
          </a:p>
          <a:p>
            <a:pPr algn="l"/>
            <a:endParaRPr lang="en-GB" dirty="0">
              <a:latin typeface="Avenir Book" panose="02000503020000020003" pitchFamily="2" charset="0"/>
            </a:endParaRPr>
          </a:p>
          <a:p>
            <a:pPr algn="l"/>
            <a:endParaRPr lang="en-GB" dirty="0">
              <a:latin typeface="Avenir Book" panose="02000503020000020003" pitchFamily="2" charset="0"/>
            </a:endParaRPr>
          </a:p>
          <a:p>
            <a:pPr algn="l"/>
            <a:r>
              <a:rPr lang="en-GB" dirty="0">
                <a:latin typeface="Avenir Book" panose="02000503020000020003" pitchFamily="2" charset="0"/>
              </a:rPr>
              <a:t>Get a copy at </a:t>
            </a:r>
            <a:r>
              <a:rPr lang="en-GB" dirty="0" err="1">
                <a:latin typeface="Avenir Book" panose="02000503020000020003" pitchFamily="2" charset="0"/>
              </a:rPr>
              <a:t>www.youthscape.co.uk</a:t>
            </a:r>
            <a:r>
              <a:rPr lang="en-GB" dirty="0">
                <a:latin typeface="Avenir Book" panose="02000503020000020003" pitchFamily="2" charset="0"/>
              </a:rPr>
              <a:t>/we-do-god</a:t>
            </a:r>
          </a:p>
        </p:txBody>
      </p:sp>
      <p:pic>
        <p:nvPicPr>
          <p:cNvPr id="4" name="Picture 3">
            <a:extLst>
              <a:ext uri="{FF2B5EF4-FFF2-40B4-BE49-F238E27FC236}">
                <a16:creationId xmlns:a16="http://schemas.microsoft.com/office/drawing/2014/main" id="{9DB5455C-0781-4847-B5A6-F1A740BCCF7D}"/>
              </a:ext>
            </a:extLst>
          </p:cNvPr>
          <p:cNvPicPr>
            <a:picLocks noChangeAspect="1"/>
          </p:cNvPicPr>
          <p:nvPr/>
        </p:nvPicPr>
        <p:blipFill>
          <a:blip r:embed="rId3"/>
          <a:stretch>
            <a:fillRect/>
          </a:stretch>
        </p:blipFill>
        <p:spPr>
          <a:xfrm>
            <a:off x="6023751" y="1"/>
            <a:ext cx="6981049" cy="9753600"/>
          </a:xfrm>
          <a:prstGeom prst="rect">
            <a:avLst/>
          </a:prstGeom>
        </p:spPr>
      </p:pic>
    </p:spTree>
    <p:extLst>
      <p:ext uri="{BB962C8B-B14F-4D97-AF65-F5344CB8AC3E}">
        <p14:creationId xmlns:p14="http://schemas.microsoft.com/office/powerpoint/2010/main" val="1755906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5E26-5249-C940-ABA5-C2D2031CD57C}"/>
              </a:ext>
            </a:extLst>
          </p:cNvPr>
          <p:cNvSpPr>
            <a:spLocks noGrp="1"/>
          </p:cNvSpPr>
          <p:nvPr>
            <p:ph type="title"/>
          </p:nvPr>
        </p:nvSpPr>
        <p:spPr>
          <a:xfrm>
            <a:off x="894082" y="519290"/>
            <a:ext cx="5601402" cy="2570389"/>
          </a:xfrm>
        </p:spPr>
        <p:txBody>
          <a:bodyPr vert="horz" lIns="91440" tIns="45720" rIns="91440" bIns="45720" rtlCol="0" anchor="ctr">
            <a:normAutofit/>
          </a:bodyPr>
          <a:lstStyle/>
          <a:p>
            <a:pPr defTabSz="914354"/>
            <a:br>
              <a:rPr lang="en-US" sz="4400"/>
            </a:br>
            <a:br>
              <a:rPr lang="en-US" sz="4400"/>
            </a:br>
            <a:endParaRPr lang="en-US" sz="4400"/>
          </a:p>
        </p:txBody>
      </p:sp>
      <p:sp>
        <p:nvSpPr>
          <p:cNvPr id="5" name="Rectangle 4">
            <a:extLst>
              <a:ext uri="{FF2B5EF4-FFF2-40B4-BE49-F238E27FC236}">
                <a16:creationId xmlns:a16="http://schemas.microsoft.com/office/drawing/2014/main" id="{B64D0861-6721-E44E-A3F9-A3F454C37154}"/>
              </a:ext>
            </a:extLst>
          </p:cNvPr>
          <p:cNvSpPr/>
          <p:nvPr/>
        </p:nvSpPr>
        <p:spPr>
          <a:xfrm>
            <a:off x="656999" y="2350046"/>
            <a:ext cx="4927595" cy="6585407"/>
          </a:xfrm>
          <a:prstGeom prst="rect">
            <a:avLst/>
          </a:prstGeom>
        </p:spPr>
        <p:txBody>
          <a:bodyPr vert="horz" lIns="91440" tIns="45720" rIns="91440" bIns="45720" rtlCol="0">
            <a:normAutofit/>
          </a:bodyPr>
          <a:lstStyle/>
          <a:p>
            <a:pPr algn="l" defTabSz="914354" hangingPunct="1">
              <a:lnSpc>
                <a:spcPct val="90000"/>
              </a:lnSpc>
              <a:spcAft>
                <a:spcPts val="400"/>
              </a:spcAft>
            </a:pPr>
            <a:endParaRPr lang="en-US" sz="2500" kern="1200" dirty="0">
              <a:solidFill>
                <a:prstClr val="black"/>
              </a:solidFill>
              <a:latin typeface="Calibri" panose="020F0502020204030204"/>
            </a:endParaRPr>
          </a:p>
          <a:p>
            <a:pPr algn="l" defTabSz="914354" hangingPunct="1">
              <a:lnSpc>
                <a:spcPct val="90000"/>
              </a:lnSpc>
              <a:spcAft>
                <a:spcPts val="400"/>
              </a:spcAft>
            </a:pPr>
            <a:endParaRPr lang="en-US" sz="2500" kern="1200" dirty="0">
              <a:solidFill>
                <a:prstClr val="black"/>
              </a:solidFill>
              <a:latin typeface="Calibri" panose="020F0502020204030204"/>
            </a:endParaRPr>
          </a:p>
        </p:txBody>
      </p:sp>
      <p:pic>
        <p:nvPicPr>
          <p:cNvPr id="4" name="Picture 3" descr="A close up of a leaf&#10;&#10;Description automatically generated with low confidence">
            <a:extLst>
              <a:ext uri="{FF2B5EF4-FFF2-40B4-BE49-F238E27FC236}">
                <a16:creationId xmlns:a16="http://schemas.microsoft.com/office/drawing/2014/main" id="{2B745427-A823-2940-A9F1-E67BC0A5CFA7}"/>
              </a:ext>
            </a:extLst>
          </p:cNvPr>
          <p:cNvPicPr>
            <a:picLocks noChangeAspect="1"/>
          </p:cNvPicPr>
          <p:nvPr/>
        </p:nvPicPr>
        <p:blipFill rotWithShape="1">
          <a:blip r:embed="rId3">
            <a:extLst>
              <a:ext uri="{28A0092B-C50C-407E-A947-70E740481C1C}">
                <a14:useLocalDpi xmlns:a14="http://schemas.microsoft.com/office/drawing/2010/main" val="0"/>
              </a:ext>
            </a:extLst>
          </a:blip>
          <a:srcRect r="1940"/>
          <a:stretch/>
        </p:blipFill>
        <p:spPr>
          <a:xfrm>
            <a:off x="7731047" y="11"/>
            <a:ext cx="527375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Rectangle 7">
            <a:extLst>
              <a:ext uri="{FF2B5EF4-FFF2-40B4-BE49-F238E27FC236}">
                <a16:creationId xmlns:a16="http://schemas.microsoft.com/office/drawing/2014/main" id="{18D4FBAD-583C-1247-B971-C50B76875718}"/>
              </a:ext>
            </a:extLst>
          </p:cNvPr>
          <p:cNvSpPr/>
          <p:nvPr/>
        </p:nvSpPr>
        <p:spPr>
          <a:xfrm>
            <a:off x="745069" y="363178"/>
            <a:ext cx="12408252" cy="2030434"/>
          </a:xfrm>
          <a:prstGeom prst="rect">
            <a:avLst/>
          </a:prstGeom>
          <a:solidFill>
            <a:schemeClr val="bg1">
              <a:alpha val="76000"/>
            </a:schemeClr>
          </a:solidFill>
          <a:ln>
            <a:noFill/>
          </a:ln>
        </p:spPr>
        <p:txBody>
          <a:bodyPr vert="horz" lIns="91440" tIns="45720" rIns="91440" bIns="45720" rtlCol="0" anchor="ctr">
            <a:normAutofit/>
          </a:bodyPr>
          <a:lstStyle/>
          <a:p>
            <a:pPr algn="l" defTabSz="914354" hangingPunct="1">
              <a:spcAft>
                <a:spcPts val="600"/>
              </a:spcAft>
            </a:pPr>
            <a:r>
              <a:rPr lang="en-US" b="1" kern="1200" dirty="0">
                <a:solidFill>
                  <a:prstClr val="black"/>
                </a:solidFill>
                <a:latin typeface="Avenir Black" panose="02000503020000020003" pitchFamily="2" charset="0"/>
              </a:rPr>
              <a:t>”Things Christian people do together over time</a:t>
            </a:r>
          </a:p>
          <a:p>
            <a:pPr algn="l" defTabSz="914354" hangingPunct="1">
              <a:spcAft>
                <a:spcPts val="600"/>
              </a:spcAft>
            </a:pPr>
            <a:r>
              <a:rPr lang="en-US" b="1" kern="1200" dirty="0">
                <a:solidFill>
                  <a:prstClr val="black"/>
                </a:solidFill>
                <a:latin typeface="Avenir Black" panose="02000503020000020003" pitchFamily="2" charset="0"/>
              </a:rPr>
              <a:t>in response to, and in the light, of God’s active presence </a:t>
            </a:r>
          </a:p>
          <a:p>
            <a:pPr algn="l" defTabSz="914354" hangingPunct="1">
              <a:spcAft>
                <a:spcPts val="600"/>
              </a:spcAft>
            </a:pPr>
            <a:r>
              <a:rPr lang="en-US" b="1" kern="1200" dirty="0">
                <a:solidFill>
                  <a:prstClr val="black"/>
                </a:solidFill>
                <a:latin typeface="Avenir Black" panose="02000503020000020003" pitchFamily="2" charset="0"/>
              </a:rPr>
              <a:t>for the life of the world.”</a:t>
            </a:r>
          </a:p>
        </p:txBody>
      </p:sp>
      <p:sp>
        <p:nvSpPr>
          <p:cNvPr id="9" name="Rectangle 8">
            <a:extLst>
              <a:ext uri="{FF2B5EF4-FFF2-40B4-BE49-F238E27FC236}">
                <a16:creationId xmlns:a16="http://schemas.microsoft.com/office/drawing/2014/main" id="{DC5D4B16-4A21-A842-BF0F-DBF4E4FEBA93}"/>
              </a:ext>
            </a:extLst>
          </p:cNvPr>
          <p:cNvSpPr/>
          <p:nvPr/>
        </p:nvSpPr>
        <p:spPr>
          <a:xfrm>
            <a:off x="745070" y="2453470"/>
            <a:ext cx="3711051" cy="7263527"/>
          </a:xfrm>
          <a:prstGeom prst="rect">
            <a:avLst/>
          </a:prstGeom>
        </p:spPr>
        <p:txBody>
          <a:bodyPr wrap="square">
            <a:spAutoFit/>
          </a:bodyPr>
          <a:lstStyle/>
          <a:p>
            <a:pPr algn="l" defTabSz="1300460" hangingPunct="1">
              <a:spcAft>
                <a:spcPts val="600"/>
              </a:spcAft>
            </a:pPr>
            <a:r>
              <a:rPr lang="en-GB" sz="3200" kern="1200" dirty="0">
                <a:solidFill>
                  <a:prstClr val="black"/>
                </a:solidFill>
                <a:latin typeface="Avenir Book" panose="02000503020000020003" pitchFamily="2" charset="0"/>
              </a:rPr>
              <a:t>Healing</a:t>
            </a:r>
          </a:p>
          <a:p>
            <a:pPr algn="l" defTabSz="1300460" hangingPunct="1">
              <a:spcAft>
                <a:spcPts val="600"/>
              </a:spcAft>
            </a:pPr>
            <a:r>
              <a:rPr lang="en-GB" sz="3200" kern="1200" dirty="0">
                <a:solidFill>
                  <a:prstClr val="black"/>
                </a:solidFill>
                <a:latin typeface="Avenir Book" panose="02000503020000020003" pitchFamily="2" charset="0"/>
              </a:rPr>
              <a:t>Baptism</a:t>
            </a:r>
          </a:p>
          <a:p>
            <a:pPr algn="l" defTabSz="1300460" hangingPunct="1">
              <a:spcAft>
                <a:spcPts val="600"/>
              </a:spcAft>
            </a:pPr>
            <a:r>
              <a:rPr lang="en-GB" sz="3200" kern="1200" dirty="0">
                <a:solidFill>
                  <a:prstClr val="black"/>
                </a:solidFill>
                <a:latin typeface="Avenir Book" panose="02000503020000020003" pitchFamily="2" charset="0"/>
              </a:rPr>
              <a:t>Living simply</a:t>
            </a:r>
          </a:p>
          <a:p>
            <a:pPr algn="l" defTabSz="1300460" hangingPunct="1">
              <a:spcAft>
                <a:spcPts val="600"/>
              </a:spcAft>
            </a:pPr>
            <a:r>
              <a:rPr lang="en-GB" sz="3200" kern="1200" dirty="0">
                <a:solidFill>
                  <a:prstClr val="black"/>
                </a:solidFill>
                <a:latin typeface="Avenir Book" panose="02000503020000020003" pitchFamily="2" charset="0"/>
              </a:rPr>
              <a:t>Communion</a:t>
            </a:r>
          </a:p>
          <a:p>
            <a:pPr algn="l" defTabSz="1300460" hangingPunct="1">
              <a:spcAft>
                <a:spcPts val="600"/>
              </a:spcAft>
            </a:pPr>
            <a:r>
              <a:rPr lang="en-GB" sz="3200" kern="1200" dirty="0">
                <a:solidFill>
                  <a:prstClr val="black"/>
                </a:solidFill>
                <a:latin typeface="Avenir Book" panose="02000503020000020003" pitchFamily="2" charset="0"/>
              </a:rPr>
              <a:t>Lament</a:t>
            </a:r>
          </a:p>
          <a:p>
            <a:pPr algn="l" defTabSz="1300460" hangingPunct="1">
              <a:spcAft>
                <a:spcPts val="600"/>
              </a:spcAft>
            </a:pPr>
            <a:r>
              <a:rPr lang="en-GB" sz="3200" kern="1200" dirty="0">
                <a:solidFill>
                  <a:prstClr val="black"/>
                </a:solidFill>
                <a:latin typeface="Avenir Book" panose="02000503020000020003" pitchFamily="2" charset="0"/>
              </a:rPr>
              <a:t>Resting</a:t>
            </a:r>
          </a:p>
          <a:p>
            <a:pPr algn="l" defTabSz="1300460" hangingPunct="1">
              <a:spcAft>
                <a:spcPts val="600"/>
              </a:spcAft>
            </a:pPr>
            <a:r>
              <a:rPr lang="en-GB" sz="3200" kern="1200" dirty="0">
                <a:solidFill>
                  <a:prstClr val="black"/>
                </a:solidFill>
                <a:latin typeface="Avenir Book" panose="02000503020000020003" pitchFamily="2" charset="0"/>
              </a:rPr>
              <a:t>Fasting</a:t>
            </a:r>
          </a:p>
          <a:p>
            <a:pPr algn="l" defTabSz="1300460" hangingPunct="1">
              <a:spcAft>
                <a:spcPts val="600"/>
              </a:spcAft>
            </a:pPr>
            <a:r>
              <a:rPr lang="en-GB" sz="3200" kern="1200" dirty="0">
                <a:solidFill>
                  <a:prstClr val="black"/>
                </a:solidFill>
                <a:latin typeface="Avenir Book" panose="02000503020000020003" pitchFamily="2" charset="0"/>
              </a:rPr>
              <a:t>Forgiveness</a:t>
            </a:r>
          </a:p>
          <a:p>
            <a:pPr algn="l" defTabSz="1300460" hangingPunct="1">
              <a:spcAft>
                <a:spcPts val="600"/>
              </a:spcAft>
            </a:pPr>
            <a:r>
              <a:rPr lang="en-GB" sz="3200" kern="1200" dirty="0">
                <a:solidFill>
                  <a:prstClr val="black"/>
                </a:solidFill>
                <a:latin typeface="Avenir Book" panose="02000503020000020003" pitchFamily="2" charset="0"/>
              </a:rPr>
              <a:t>Loving your enemies</a:t>
            </a:r>
          </a:p>
          <a:p>
            <a:pPr algn="l" defTabSz="1300460" hangingPunct="1">
              <a:spcAft>
                <a:spcPts val="600"/>
              </a:spcAft>
            </a:pPr>
            <a:r>
              <a:rPr lang="en-GB" sz="3200" kern="1200" dirty="0">
                <a:solidFill>
                  <a:prstClr val="black"/>
                </a:solidFill>
                <a:latin typeface="Avenir Book" panose="02000503020000020003" pitchFamily="2" charset="0"/>
              </a:rPr>
              <a:t>Attending church services</a:t>
            </a:r>
          </a:p>
          <a:p>
            <a:pPr algn="l" defTabSz="1300460" hangingPunct="1">
              <a:spcAft>
                <a:spcPts val="600"/>
              </a:spcAft>
            </a:pPr>
            <a:endParaRPr lang="en-GB" sz="3200" kern="1200" dirty="0">
              <a:solidFill>
                <a:prstClr val="black"/>
              </a:solidFill>
              <a:latin typeface="Avenir Book" panose="02000503020000020003" pitchFamily="2" charset="0"/>
            </a:endParaRPr>
          </a:p>
        </p:txBody>
      </p:sp>
      <p:sp>
        <p:nvSpPr>
          <p:cNvPr id="7" name="Rectangle 6">
            <a:extLst>
              <a:ext uri="{FF2B5EF4-FFF2-40B4-BE49-F238E27FC236}">
                <a16:creationId xmlns:a16="http://schemas.microsoft.com/office/drawing/2014/main" id="{87EED603-96A3-2540-AC1A-297D2BC065E3}"/>
              </a:ext>
            </a:extLst>
          </p:cNvPr>
          <p:cNvSpPr/>
          <p:nvPr/>
        </p:nvSpPr>
        <p:spPr>
          <a:xfrm>
            <a:off x="4169008" y="2380329"/>
            <a:ext cx="6502400" cy="7417415"/>
          </a:xfrm>
          <a:prstGeom prst="rect">
            <a:avLst/>
          </a:prstGeom>
        </p:spPr>
        <p:txBody>
          <a:bodyPr>
            <a:spAutoFit/>
          </a:bodyPr>
          <a:lstStyle/>
          <a:p>
            <a:pPr algn="l" defTabSz="1300460" hangingPunct="1">
              <a:spcAft>
                <a:spcPts val="600"/>
              </a:spcAft>
            </a:pPr>
            <a:r>
              <a:rPr lang="en-GB" sz="3200" kern="1200" dirty="0">
                <a:solidFill>
                  <a:prstClr val="black"/>
                </a:solidFill>
                <a:latin typeface="Avenir Book" panose="02000503020000020003" pitchFamily="2" charset="0"/>
              </a:rPr>
              <a:t>Prayer</a:t>
            </a:r>
          </a:p>
          <a:p>
            <a:pPr algn="l" defTabSz="1300460" hangingPunct="1">
              <a:spcAft>
                <a:spcPts val="600"/>
              </a:spcAft>
            </a:pPr>
            <a:r>
              <a:rPr lang="en-GB" sz="3200" kern="1200" dirty="0">
                <a:solidFill>
                  <a:prstClr val="black"/>
                </a:solidFill>
                <a:latin typeface="Avenir Book" panose="02000503020000020003" pitchFamily="2" charset="0"/>
              </a:rPr>
              <a:t>Service</a:t>
            </a:r>
          </a:p>
          <a:p>
            <a:pPr algn="l" defTabSz="1300460" hangingPunct="1">
              <a:spcAft>
                <a:spcPts val="600"/>
              </a:spcAft>
            </a:pPr>
            <a:r>
              <a:rPr lang="en-GB" sz="3200" kern="1200" dirty="0">
                <a:solidFill>
                  <a:prstClr val="black"/>
                </a:solidFill>
                <a:latin typeface="Avenir Book" panose="02000503020000020003" pitchFamily="2" charset="0"/>
              </a:rPr>
              <a:t>Reading scripture</a:t>
            </a:r>
          </a:p>
          <a:p>
            <a:pPr algn="l" defTabSz="1300460" hangingPunct="1">
              <a:spcAft>
                <a:spcPts val="600"/>
              </a:spcAft>
            </a:pPr>
            <a:r>
              <a:rPr lang="en-GB" sz="3200" kern="1200" dirty="0">
                <a:solidFill>
                  <a:prstClr val="black"/>
                </a:solidFill>
                <a:latin typeface="Avenir Book" panose="02000503020000020003" pitchFamily="2" charset="0"/>
              </a:rPr>
              <a:t>Hospitality</a:t>
            </a:r>
          </a:p>
          <a:p>
            <a:pPr algn="l" defTabSz="1300460" hangingPunct="1">
              <a:spcAft>
                <a:spcPts val="600"/>
              </a:spcAft>
            </a:pPr>
            <a:r>
              <a:rPr lang="en-GB" sz="3200" kern="1200" dirty="0">
                <a:solidFill>
                  <a:prstClr val="black"/>
                </a:solidFill>
                <a:latin typeface="Avenir Book" panose="02000503020000020003" pitchFamily="2" charset="0"/>
              </a:rPr>
              <a:t>Generosity</a:t>
            </a:r>
          </a:p>
          <a:p>
            <a:pPr algn="l" defTabSz="1300460" hangingPunct="1">
              <a:spcAft>
                <a:spcPts val="600"/>
              </a:spcAft>
            </a:pPr>
            <a:r>
              <a:rPr lang="en-GB" sz="3200" kern="1200" dirty="0">
                <a:solidFill>
                  <a:prstClr val="black"/>
                </a:solidFill>
                <a:latin typeface="Avenir Book" panose="02000503020000020003" pitchFamily="2" charset="0"/>
              </a:rPr>
              <a:t>Testimony</a:t>
            </a:r>
          </a:p>
          <a:p>
            <a:pPr algn="l" defTabSz="1300460" hangingPunct="1">
              <a:spcAft>
                <a:spcPts val="600"/>
              </a:spcAft>
            </a:pPr>
            <a:r>
              <a:rPr lang="en-GB" sz="3200" kern="1200" dirty="0">
                <a:solidFill>
                  <a:prstClr val="black"/>
                </a:solidFill>
                <a:latin typeface="Avenir Book" panose="02000503020000020003" pitchFamily="2" charset="0"/>
              </a:rPr>
              <a:t>Confession</a:t>
            </a:r>
          </a:p>
          <a:p>
            <a:pPr algn="l" defTabSz="1300460" hangingPunct="1">
              <a:spcAft>
                <a:spcPts val="600"/>
              </a:spcAft>
            </a:pPr>
            <a:r>
              <a:rPr lang="en-GB" sz="3200" kern="1200" dirty="0">
                <a:solidFill>
                  <a:prstClr val="black"/>
                </a:solidFill>
                <a:latin typeface="Avenir Book" panose="02000503020000020003" pitchFamily="2" charset="0"/>
              </a:rPr>
              <a:t>Creativity</a:t>
            </a:r>
          </a:p>
          <a:p>
            <a:pPr algn="l" defTabSz="1300460" hangingPunct="1">
              <a:spcAft>
                <a:spcPts val="600"/>
              </a:spcAft>
            </a:pPr>
            <a:r>
              <a:rPr lang="en-GB" sz="3200" kern="1200" dirty="0">
                <a:solidFill>
                  <a:prstClr val="black"/>
                </a:solidFill>
                <a:latin typeface="Avenir Book" panose="02000503020000020003" pitchFamily="2" charset="0"/>
              </a:rPr>
              <a:t>Celebration</a:t>
            </a:r>
          </a:p>
          <a:p>
            <a:pPr algn="l" defTabSz="1300460" hangingPunct="1">
              <a:spcAft>
                <a:spcPts val="600"/>
              </a:spcAft>
            </a:pPr>
            <a:r>
              <a:rPr lang="en-GB" sz="3200" kern="1200" dirty="0">
                <a:solidFill>
                  <a:prstClr val="black"/>
                </a:solidFill>
                <a:latin typeface="Avenir Book" panose="02000503020000020003" pitchFamily="2" charset="0"/>
              </a:rPr>
              <a:t>Worship</a:t>
            </a:r>
          </a:p>
          <a:p>
            <a:pPr algn="l" defTabSz="1300460" hangingPunct="1">
              <a:spcAft>
                <a:spcPts val="600"/>
              </a:spcAft>
            </a:pPr>
            <a:r>
              <a:rPr lang="en-GB" sz="3200" kern="1200" dirty="0">
                <a:solidFill>
                  <a:prstClr val="black"/>
                </a:solidFill>
                <a:latin typeface="Avenir Book" panose="02000503020000020003" pitchFamily="2" charset="0"/>
              </a:rPr>
              <a:t>Evangelism</a:t>
            </a:r>
          </a:p>
          <a:p>
            <a:pPr algn="l" defTabSz="1300460" hangingPunct="1">
              <a:spcAft>
                <a:spcPts val="600"/>
              </a:spcAft>
            </a:pPr>
            <a:r>
              <a:rPr lang="en-GB" sz="3200" kern="1200" dirty="0">
                <a:solidFill>
                  <a:prstClr val="black"/>
                </a:solidFill>
                <a:latin typeface="Avenir Book" panose="02000503020000020003" pitchFamily="2" charset="0"/>
              </a:rPr>
              <a:t>Challenging injustice</a:t>
            </a:r>
          </a:p>
          <a:p>
            <a:pPr algn="l" defTabSz="1300460" hangingPunct="1">
              <a:spcAft>
                <a:spcPts val="600"/>
              </a:spcAft>
            </a:pPr>
            <a:endParaRPr lang="en-GB" sz="3200" kern="1200" dirty="0">
              <a:solidFill>
                <a:prstClr val="black"/>
              </a:solidFill>
              <a:latin typeface="Avenir Book" panose="02000503020000020003" pitchFamily="2" charset="0"/>
            </a:endParaRPr>
          </a:p>
        </p:txBody>
      </p:sp>
    </p:spTree>
    <p:extLst>
      <p:ext uri="{BB962C8B-B14F-4D97-AF65-F5344CB8AC3E}">
        <p14:creationId xmlns:p14="http://schemas.microsoft.com/office/powerpoint/2010/main" val="157344829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73D3DE-28AE-4E45-B8D7-1884DA8AACD4}"/>
              </a:ext>
            </a:extLst>
          </p:cNvPr>
          <p:cNvSpPr txBox="1">
            <a:spLocks/>
          </p:cNvSpPr>
          <p:nvPr/>
        </p:nvSpPr>
        <p:spPr>
          <a:xfrm>
            <a:off x="1226647" y="958470"/>
            <a:ext cx="10551503" cy="1463469"/>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7200" dirty="0">
                <a:latin typeface="Bebas" pitchFamily="2" charset="0"/>
              </a:rPr>
              <a:t>Do you have a rule of life?</a:t>
            </a:r>
          </a:p>
        </p:txBody>
      </p:sp>
      <p:pic>
        <p:nvPicPr>
          <p:cNvPr id="2" name="Picture 1">
            <a:extLst>
              <a:ext uri="{FF2B5EF4-FFF2-40B4-BE49-F238E27FC236}">
                <a16:creationId xmlns:a16="http://schemas.microsoft.com/office/drawing/2014/main" id="{CAEB5E1A-A2D4-1545-8596-9CA0B917BBB4}"/>
              </a:ext>
            </a:extLst>
          </p:cNvPr>
          <p:cNvPicPr>
            <a:picLocks noChangeAspect="1"/>
          </p:cNvPicPr>
          <p:nvPr/>
        </p:nvPicPr>
        <p:blipFill>
          <a:blip r:embed="rId2"/>
          <a:stretch>
            <a:fillRect/>
          </a:stretch>
        </p:blipFill>
        <p:spPr>
          <a:xfrm>
            <a:off x="1392989" y="2662504"/>
            <a:ext cx="10218821" cy="6132626"/>
          </a:xfrm>
          <a:prstGeom prst="rect">
            <a:avLst/>
          </a:prstGeom>
        </p:spPr>
      </p:pic>
    </p:spTree>
    <p:extLst>
      <p:ext uri="{BB962C8B-B14F-4D97-AF65-F5344CB8AC3E}">
        <p14:creationId xmlns:p14="http://schemas.microsoft.com/office/powerpoint/2010/main" val="169196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5F39-18B4-5142-BECC-68982A2E39A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1292A4D-27CB-5B4C-B225-EAD243F498F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7AFEF57-5CB4-D642-8A87-E19A24966C47}"/>
              </a:ext>
            </a:extLst>
          </p:cNvPr>
          <p:cNvPicPr>
            <a:picLocks noChangeAspect="1"/>
          </p:cNvPicPr>
          <p:nvPr/>
        </p:nvPicPr>
        <p:blipFill>
          <a:blip r:embed="rId2"/>
          <a:stretch>
            <a:fillRect/>
          </a:stretch>
        </p:blipFill>
        <p:spPr>
          <a:xfrm>
            <a:off x="0" y="1219200"/>
            <a:ext cx="13004800" cy="7315200"/>
          </a:xfrm>
          <a:prstGeom prst="rect">
            <a:avLst/>
          </a:prstGeom>
        </p:spPr>
      </p:pic>
    </p:spTree>
    <p:extLst>
      <p:ext uri="{BB962C8B-B14F-4D97-AF65-F5344CB8AC3E}">
        <p14:creationId xmlns:p14="http://schemas.microsoft.com/office/powerpoint/2010/main" val="1239976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73D3DE-28AE-4E45-B8D7-1884DA8AACD4}"/>
              </a:ext>
            </a:extLst>
          </p:cNvPr>
          <p:cNvSpPr txBox="1">
            <a:spLocks/>
          </p:cNvSpPr>
          <p:nvPr/>
        </p:nvSpPr>
        <p:spPr>
          <a:xfrm>
            <a:off x="1226647" y="958470"/>
            <a:ext cx="10551503" cy="1463469"/>
          </a:xfrm>
          <a:prstGeom prst="rect">
            <a:avLst/>
          </a:prstGeom>
        </p:spPr>
        <p:txBody>
          <a:bodyPr>
            <a:normAutofit fontScale="77500" lnSpcReduction="20000"/>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hangingPunct="1"/>
            <a:r>
              <a:rPr lang="en-US" sz="7200" dirty="0">
                <a:latin typeface="Bebas" pitchFamily="2" charset="0"/>
              </a:rPr>
              <a:t>Which  of these are you intentionally practicing? </a:t>
            </a:r>
          </a:p>
        </p:txBody>
      </p:sp>
      <p:pic>
        <p:nvPicPr>
          <p:cNvPr id="3" name="Picture 2">
            <a:extLst>
              <a:ext uri="{FF2B5EF4-FFF2-40B4-BE49-F238E27FC236}">
                <a16:creationId xmlns:a16="http://schemas.microsoft.com/office/drawing/2014/main" id="{1065A549-8D7B-6F45-91C3-79E02236A41B}"/>
              </a:ext>
            </a:extLst>
          </p:cNvPr>
          <p:cNvPicPr>
            <a:picLocks noChangeAspect="1"/>
          </p:cNvPicPr>
          <p:nvPr/>
        </p:nvPicPr>
        <p:blipFill>
          <a:blip r:embed="rId2"/>
          <a:stretch>
            <a:fillRect/>
          </a:stretch>
        </p:blipFill>
        <p:spPr>
          <a:xfrm>
            <a:off x="152399" y="2788249"/>
            <a:ext cx="12539579" cy="2771984"/>
          </a:xfrm>
          <a:prstGeom prst="rect">
            <a:avLst/>
          </a:prstGeom>
        </p:spPr>
      </p:pic>
      <p:pic>
        <p:nvPicPr>
          <p:cNvPr id="5" name="Picture 4">
            <a:extLst>
              <a:ext uri="{FF2B5EF4-FFF2-40B4-BE49-F238E27FC236}">
                <a16:creationId xmlns:a16="http://schemas.microsoft.com/office/drawing/2014/main" id="{54736699-CE07-0641-9DB7-728FAE72D4C1}"/>
              </a:ext>
            </a:extLst>
          </p:cNvPr>
          <p:cNvPicPr>
            <a:picLocks noChangeAspect="1"/>
          </p:cNvPicPr>
          <p:nvPr/>
        </p:nvPicPr>
        <p:blipFill>
          <a:blip r:embed="rId3"/>
          <a:stretch>
            <a:fillRect/>
          </a:stretch>
        </p:blipFill>
        <p:spPr>
          <a:xfrm>
            <a:off x="152399" y="6162449"/>
            <a:ext cx="12539579" cy="2640679"/>
          </a:xfrm>
          <a:prstGeom prst="rect">
            <a:avLst/>
          </a:prstGeom>
        </p:spPr>
      </p:pic>
    </p:spTree>
    <p:extLst>
      <p:ext uri="{BB962C8B-B14F-4D97-AF65-F5344CB8AC3E}">
        <p14:creationId xmlns:p14="http://schemas.microsoft.com/office/powerpoint/2010/main" val="2097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2A3B7-C4DC-A042-A30F-65576D3FD650}"/>
              </a:ext>
            </a:extLst>
          </p:cNvPr>
          <p:cNvPicPr>
            <a:picLocks noChangeAspect="1"/>
          </p:cNvPicPr>
          <p:nvPr/>
        </p:nvPicPr>
        <p:blipFill>
          <a:blip r:embed="rId3"/>
          <a:stretch>
            <a:fillRect/>
          </a:stretch>
        </p:blipFill>
        <p:spPr>
          <a:xfrm>
            <a:off x="-437783" y="0"/>
            <a:ext cx="13442583" cy="2245895"/>
          </a:xfrm>
          <a:prstGeom prst="rect">
            <a:avLst/>
          </a:prstGeom>
        </p:spPr>
      </p:pic>
      <p:sp>
        <p:nvSpPr>
          <p:cNvPr id="4" name="Title 1">
            <a:extLst>
              <a:ext uri="{FF2B5EF4-FFF2-40B4-BE49-F238E27FC236}">
                <a16:creationId xmlns:a16="http://schemas.microsoft.com/office/drawing/2014/main" id="{AE73D3DE-28AE-4E45-B8D7-1884DA8AACD4}"/>
              </a:ext>
            </a:extLst>
          </p:cNvPr>
          <p:cNvSpPr txBox="1">
            <a:spLocks/>
          </p:cNvSpPr>
          <p:nvPr/>
        </p:nvSpPr>
        <p:spPr>
          <a:xfrm>
            <a:off x="696685" y="541794"/>
            <a:ext cx="12308115" cy="14434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7200" dirty="0">
                <a:latin typeface="Bebas" pitchFamily="2" charset="0"/>
              </a:rPr>
              <a:t>Pre-pandemic</a:t>
            </a:r>
          </a:p>
        </p:txBody>
      </p:sp>
      <p:sp>
        <p:nvSpPr>
          <p:cNvPr id="5" name="Content Placeholder 2">
            <a:extLst>
              <a:ext uri="{FF2B5EF4-FFF2-40B4-BE49-F238E27FC236}">
                <a16:creationId xmlns:a16="http://schemas.microsoft.com/office/drawing/2014/main" id="{E544920C-AF58-2C46-94FE-73CEBE6FAFAB}"/>
              </a:ext>
            </a:extLst>
          </p:cNvPr>
          <p:cNvSpPr txBox="1">
            <a:spLocks/>
          </p:cNvSpPr>
          <p:nvPr/>
        </p:nvSpPr>
        <p:spPr>
          <a:xfrm>
            <a:off x="894080" y="2787689"/>
            <a:ext cx="11216640" cy="6188570"/>
          </a:xfrm>
          <a:prstGeom prst="rect">
            <a:avLst/>
          </a:prstGeom>
        </p:spPr>
        <p:txBody>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en-US" sz="4800" dirty="0"/>
              <a:t>Taught about prayer - </a:t>
            </a:r>
            <a:r>
              <a:rPr lang="en-US" sz="4800" dirty="0">
                <a:solidFill>
                  <a:srgbClr val="EA538F"/>
                </a:solidFill>
              </a:rPr>
              <a:t>83%, </a:t>
            </a:r>
            <a:r>
              <a:rPr lang="en-US" sz="4800" dirty="0"/>
              <a:t>reading scripture - </a:t>
            </a:r>
            <a:r>
              <a:rPr lang="en-US" sz="4800" dirty="0">
                <a:solidFill>
                  <a:srgbClr val="EA538F"/>
                </a:solidFill>
              </a:rPr>
              <a:t>83%</a:t>
            </a:r>
          </a:p>
          <a:p>
            <a:r>
              <a:rPr lang="en-US" sz="4800" dirty="0"/>
              <a:t>Taught about rest - </a:t>
            </a:r>
            <a:r>
              <a:rPr lang="en-US" sz="4800" dirty="0">
                <a:solidFill>
                  <a:srgbClr val="EA538F"/>
                </a:solidFill>
              </a:rPr>
              <a:t>40%, </a:t>
            </a:r>
            <a:r>
              <a:rPr lang="en-US" sz="4800" dirty="0"/>
              <a:t>lament – </a:t>
            </a:r>
            <a:r>
              <a:rPr lang="en-US" sz="4800" dirty="0">
                <a:solidFill>
                  <a:srgbClr val="EA538F"/>
                </a:solidFill>
              </a:rPr>
              <a:t>34%</a:t>
            </a:r>
          </a:p>
          <a:p>
            <a:endParaRPr lang="en-US" sz="4800" dirty="0"/>
          </a:p>
          <a:p>
            <a:r>
              <a:rPr lang="en-US" sz="4800" dirty="0"/>
              <a:t>Invited to practice prayer – </a:t>
            </a:r>
            <a:r>
              <a:rPr lang="en-US" sz="4800" dirty="0">
                <a:solidFill>
                  <a:srgbClr val="EA538F"/>
                </a:solidFill>
              </a:rPr>
              <a:t>83%, </a:t>
            </a:r>
            <a:r>
              <a:rPr lang="en-US" sz="4800" dirty="0"/>
              <a:t>reading scripture – </a:t>
            </a:r>
            <a:r>
              <a:rPr lang="en-US" sz="4800" dirty="0">
                <a:solidFill>
                  <a:srgbClr val="EA538F"/>
                </a:solidFill>
              </a:rPr>
              <a:t>79%</a:t>
            </a:r>
          </a:p>
          <a:p>
            <a:r>
              <a:rPr lang="en-US" sz="4800" dirty="0"/>
              <a:t>Invited to practice rest - </a:t>
            </a:r>
            <a:r>
              <a:rPr lang="en-US" sz="4800" dirty="0">
                <a:solidFill>
                  <a:srgbClr val="EA538F"/>
                </a:solidFill>
              </a:rPr>
              <a:t>20%, </a:t>
            </a:r>
            <a:r>
              <a:rPr lang="en-US" sz="4800" dirty="0"/>
              <a:t>lament – </a:t>
            </a:r>
            <a:r>
              <a:rPr lang="en-US" sz="4800" dirty="0">
                <a:solidFill>
                  <a:srgbClr val="EA538F"/>
                </a:solidFill>
              </a:rPr>
              <a:t>26%</a:t>
            </a:r>
          </a:p>
        </p:txBody>
      </p:sp>
      <p:cxnSp>
        <p:nvCxnSpPr>
          <p:cNvPr id="3" name="Straight Connector 2">
            <a:extLst>
              <a:ext uri="{FF2B5EF4-FFF2-40B4-BE49-F238E27FC236}">
                <a16:creationId xmlns:a16="http://schemas.microsoft.com/office/drawing/2014/main" id="{D8B01674-BF15-274F-855A-DA25313E9D06}"/>
              </a:ext>
            </a:extLst>
          </p:cNvPr>
          <p:cNvCxnSpPr/>
          <p:nvPr/>
        </p:nvCxnSpPr>
        <p:spPr>
          <a:xfrm>
            <a:off x="1288598" y="5554980"/>
            <a:ext cx="9989820" cy="0"/>
          </a:xfrm>
          <a:prstGeom prst="line">
            <a:avLst/>
          </a:prstGeom>
          <a:ln w="50800">
            <a:solidFill>
              <a:srgbClr val="EA53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456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2A3B7-C4DC-A042-A30F-65576D3FD650}"/>
              </a:ext>
            </a:extLst>
          </p:cNvPr>
          <p:cNvPicPr>
            <a:picLocks noChangeAspect="1"/>
          </p:cNvPicPr>
          <p:nvPr/>
        </p:nvPicPr>
        <p:blipFill>
          <a:blip r:embed="rId3"/>
          <a:stretch>
            <a:fillRect/>
          </a:stretch>
        </p:blipFill>
        <p:spPr>
          <a:xfrm>
            <a:off x="-437783" y="0"/>
            <a:ext cx="13442583" cy="2245895"/>
          </a:xfrm>
          <a:prstGeom prst="rect">
            <a:avLst/>
          </a:prstGeom>
        </p:spPr>
      </p:pic>
      <p:sp>
        <p:nvSpPr>
          <p:cNvPr id="4" name="Title 1">
            <a:extLst>
              <a:ext uri="{FF2B5EF4-FFF2-40B4-BE49-F238E27FC236}">
                <a16:creationId xmlns:a16="http://schemas.microsoft.com/office/drawing/2014/main" id="{AE73D3DE-28AE-4E45-B8D7-1884DA8AACD4}"/>
              </a:ext>
            </a:extLst>
          </p:cNvPr>
          <p:cNvSpPr txBox="1">
            <a:spLocks/>
          </p:cNvSpPr>
          <p:nvPr/>
        </p:nvSpPr>
        <p:spPr>
          <a:xfrm>
            <a:off x="696685" y="541794"/>
            <a:ext cx="12308115" cy="14434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7200" dirty="0">
                <a:latin typeface="Bebas" pitchFamily="2" charset="0"/>
              </a:rPr>
              <a:t>Post-pandemic</a:t>
            </a:r>
          </a:p>
        </p:txBody>
      </p:sp>
      <p:pic>
        <p:nvPicPr>
          <p:cNvPr id="7" name="Picture 6">
            <a:extLst>
              <a:ext uri="{FF2B5EF4-FFF2-40B4-BE49-F238E27FC236}">
                <a16:creationId xmlns:a16="http://schemas.microsoft.com/office/drawing/2014/main" id="{87946014-EF3F-9C43-8067-FD02851DFB60}"/>
              </a:ext>
            </a:extLst>
          </p:cNvPr>
          <p:cNvPicPr>
            <a:picLocks noChangeAspect="1"/>
          </p:cNvPicPr>
          <p:nvPr/>
        </p:nvPicPr>
        <p:blipFill>
          <a:blip r:embed="rId4"/>
          <a:stretch>
            <a:fillRect/>
          </a:stretch>
        </p:blipFill>
        <p:spPr>
          <a:xfrm>
            <a:off x="696685" y="2527000"/>
            <a:ext cx="12094275" cy="5828987"/>
          </a:xfrm>
          <a:prstGeom prst="rect">
            <a:avLst/>
          </a:prstGeom>
        </p:spPr>
      </p:pic>
    </p:spTree>
    <p:extLst>
      <p:ext uri="{BB962C8B-B14F-4D97-AF65-F5344CB8AC3E}">
        <p14:creationId xmlns:p14="http://schemas.microsoft.com/office/powerpoint/2010/main" val="223210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2A3B7-C4DC-A042-A30F-65576D3FD650}"/>
              </a:ext>
            </a:extLst>
          </p:cNvPr>
          <p:cNvPicPr>
            <a:picLocks noChangeAspect="1"/>
          </p:cNvPicPr>
          <p:nvPr/>
        </p:nvPicPr>
        <p:blipFill>
          <a:blip r:embed="rId2"/>
          <a:stretch>
            <a:fillRect/>
          </a:stretch>
        </p:blipFill>
        <p:spPr>
          <a:xfrm>
            <a:off x="-437783" y="0"/>
            <a:ext cx="13442583" cy="2245895"/>
          </a:xfrm>
          <a:prstGeom prst="rect">
            <a:avLst/>
          </a:prstGeom>
        </p:spPr>
      </p:pic>
      <p:sp>
        <p:nvSpPr>
          <p:cNvPr id="4" name="Title 1">
            <a:extLst>
              <a:ext uri="{FF2B5EF4-FFF2-40B4-BE49-F238E27FC236}">
                <a16:creationId xmlns:a16="http://schemas.microsoft.com/office/drawing/2014/main" id="{AE73D3DE-28AE-4E45-B8D7-1884DA8AACD4}"/>
              </a:ext>
            </a:extLst>
          </p:cNvPr>
          <p:cNvSpPr txBox="1">
            <a:spLocks/>
          </p:cNvSpPr>
          <p:nvPr/>
        </p:nvSpPr>
        <p:spPr>
          <a:xfrm>
            <a:off x="696685" y="541794"/>
            <a:ext cx="12308115" cy="14434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7200" dirty="0">
                <a:latin typeface="Bebas" pitchFamily="2" charset="0"/>
              </a:rPr>
              <a:t>Reflect</a:t>
            </a:r>
          </a:p>
        </p:txBody>
      </p:sp>
      <p:sp>
        <p:nvSpPr>
          <p:cNvPr id="5" name="Content Placeholder 2">
            <a:extLst>
              <a:ext uri="{FF2B5EF4-FFF2-40B4-BE49-F238E27FC236}">
                <a16:creationId xmlns:a16="http://schemas.microsoft.com/office/drawing/2014/main" id="{E544920C-AF58-2C46-94FE-73CEBE6FAFAB}"/>
              </a:ext>
            </a:extLst>
          </p:cNvPr>
          <p:cNvSpPr txBox="1">
            <a:spLocks/>
          </p:cNvSpPr>
          <p:nvPr/>
        </p:nvSpPr>
        <p:spPr>
          <a:xfrm>
            <a:off x="894080" y="2787689"/>
            <a:ext cx="11216640" cy="6188570"/>
          </a:xfrm>
          <a:prstGeom prst="rect">
            <a:avLst/>
          </a:prstGeom>
        </p:spPr>
        <p:txBody>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None/>
            </a:pPr>
            <a:r>
              <a:rPr lang="en-US" sz="4400" b="1" dirty="0">
                <a:solidFill>
                  <a:srgbClr val="EA538F"/>
                </a:solidFill>
              </a:rPr>
              <a:t>In what ways do you currently practice faith? </a:t>
            </a:r>
          </a:p>
          <a:p>
            <a:pPr marL="0" indent="0">
              <a:buNone/>
            </a:pPr>
            <a:r>
              <a:rPr lang="en-US" sz="4400" dirty="0"/>
              <a:t>Do you have a natural ‘rule of life’?’ What has not been shaken in these last few years?</a:t>
            </a:r>
          </a:p>
          <a:p>
            <a:pPr marL="0" indent="0">
              <a:buNone/>
            </a:pPr>
            <a:endParaRPr lang="en-US" sz="4400" dirty="0"/>
          </a:p>
          <a:p>
            <a:pPr marL="0" indent="0">
              <a:buNone/>
            </a:pPr>
            <a:r>
              <a:rPr lang="en-US" sz="4400" b="1" dirty="0">
                <a:solidFill>
                  <a:srgbClr val="EA538F"/>
                </a:solidFill>
              </a:rPr>
              <a:t>Are you drawn to exploring any of these further? </a:t>
            </a:r>
          </a:p>
          <a:p>
            <a:pPr marL="0" indent="0">
              <a:buNone/>
            </a:pPr>
            <a:r>
              <a:rPr lang="en-US" sz="4400" dirty="0"/>
              <a:t>Is God inviting you to broaden your spiritual practices to become more rooted, and more resilient? </a:t>
            </a:r>
          </a:p>
          <a:p>
            <a:pPr marL="0" indent="0">
              <a:buNone/>
            </a:pPr>
            <a:endParaRPr lang="en-US" sz="4400" dirty="0"/>
          </a:p>
        </p:txBody>
      </p:sp>
    </p:spTree>
    <p:extLst>
      <p:ext uri="{BB962C8B-B14F-4D97-AF65-F5344CB8AC3E}">
        <p14:creationId xmlns:p14="http://schemas.microsoft.com/office/powerpoint/2010/main" val="1509635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2A3B7-C4DC-A042-A30F-65576D3FD650}"/>
              </a:ext>
            </a:extLst>
          </p:cNvPr>
          <p:cNvPicPr>
            <a:picLocks noChangeAspect="1"/>
          </p:cNvPicPr>
          <p:nvPr/>
        </p:nvPicPr>
        <p:blipFill>
          <a:blip r:embed="rId2"/>
          <a:stretch>
            <a:fillRect/>
          </a:stretch>
        </p:blipFill>
        <p:spPr>
          <a:xfrm>
            <a:off x="-437783" y="0"/>
            <a:ext cx="13442583" cy="2245895"/>
          </a:xfrm>
          <a:prstGeom prst="rect">
            <a:avLst/>
          </a:prstGeom>
        </p:spPr>
      </p:pic>
      <p:sp>
        <p:nvSpPr>
          <p:cNvPr id="4" name="Title 1">
            <a:extLst>
              <a:ext uri="{FF2B5EF4-FFF2-40B4-BE49-F238E27FC236}">
                <a16:creationId xmlns:a16="http://schemas.microsoft.com/office/drawing/2014/main" id="{AE73D3DE-28AE-4E45-B8D7-1884DA8AACD4}"/>
              </a:ext>
            </a:extLst>
          </p:cNvPr>
          <p:cNvSpPr txBox="1">
            <a:spLocks/>
          </p:cNvSpPr>
          <p:nvPr/>
        </p:nvSpPr>
        <p:spPr>
          <a:xfrm>
            <a:off x="696685" y="541794"/>
            <a:ext cx="12308115" cy="1443412"/>
          </a:xfrm>
          <a:prstGeom prst="rect">
            <a:avLst/>
          </a:prstGeom>
        </p:spPr>
        <p:txBody>
          <a:bodyP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algn="l" hangingPunct="1"/>
            <a:r>
              <a:rPr lang="en-US" sz="7200" dirty="0">
                <a:latin typeface="Bebas" pitchFamily="2" charset="0"/>
              </a:rPr>
              <a:t>Ephesians 3:14-19</a:t>
            </a:r>
          </a:p>
        </p:txBody>
      </p:sp>
      <p:sp>
        <p:nvSpPr>
          <p:cNvPr id="5" name="Content Placeholder 2">
            <a:extLst>
              <a:ext uri="{FF2B5EF4-FFF2-40B4-BE49-F238E27FC236}">
                <a16:creationId xmlns:a16="http://schemas.microsoft.com/office/drawing/2014/main" id="{E544920C-AF58-2C46-94FE-73CEBE6FAFAB}"/>
              </a:ext>
            </a:extLst>
          </p:cNvPr>
          <p:cNvSpPr txBox="1">
            <a:spLocks/>
          </p:cNvSpPr>
          <p:nvPr/>
        </p:nvSpPr>
        <p:spPr>
          <a:xfrm>
            <a:off x="894080" y="2527000"/>
            <a:ext cx="11216640" cy="6188570"/>
          </a:xfrm>
          <a:prstGeom prst="rect">
            <a:avLst/>
          </a:prstGeom>
        </p:spPr>
        <p:txBody>
          <a:bodyPr/>
          <a:lst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buNone/>
            </a:pPr>
            <a:r>
              <a:rPr lang="en-US" dirty="0"/>
              <a:t>For this reason I kneel before the Father, from whom every family in heaven and on earth derives its name. I pray that out of his glorious riches </a:t>
            </a:r>
            <a:r>
              <a:rPr lang="en-US" b="1" dirty="0">
                <a:solidFill>
                  <a:srgbClr val="EA538F"/>
                </a:solidFill>
              </a:rPr>
              <a:t>he may strengthen you with power through his Spirit in your inner being</a:t>
            </a:r>
            <a:r>
              <a:rPr lang="en-US" dirty="0"/>
              <a:t>, so that Christ may dwell in your hearts through faith. </a:t>
            </a:r>
            <a:r>
              <a:rPr lang="en-US" b="1" dirty="0">
                <a:solidFill>
                  <a:srgbClr val="EA538F"/>
                </a:solidFill>
              </a:rPr>
              <a:t>And I pray that you, being rooted and established in love</a:t>
            </a:r>
            <a:r>
              <a:rPr lang="en-US" dirty="0"/>
              <a:t>, may have power, together with all the Lord’s holy people, to grasp how wide and long and high and deep is the love of Christ, and to know this love that surpasses knowledge—that you may be filled to the measure of all the fullness of God.</a:t>
            </a:r>
          </a:p>
        </p:txBody>
      </p:sp>
    </p:spTree>
    <p:extLst>
      <p:ext uri="{BB962C8B-B14F-4D97-AF65-F5344CB8AC3E}">
        <p14:creationId xmlns:p14="http://schemas.microsoft.com/office/powerpoint/2010/main" val="100473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D434C-51F9-874D-BC3B-9BC2DD1557C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B7CE21B-0C60-2945-90B7-B809A6487C47}"/>
              </a:ext>
            </a:extLst>
          </p:cNvPr>
          <p:cNvPicPr>
            <a:picLocks noGrp="1" noChangeAspect="1"/>
          </p:cNvPicPr>
          <p:nvPr>
            <p:ph idx="1"/>
          </p:nvPr>
        </p:nvPicPr>
        <p:blipFill>
          <a:blip r:embed="rId2"/>
          <a:stretch>
            <a:fillRect/>
          </a:stretch>
        </p:blipFill>
        <p:spPr>
          <a:xfrm>
            <a:off x="0" y="1219200"/>
            <a:ext cx="13004800" cy="7315200"/>
          </a:xfrm>
        </p:spPr>
      </p:pic>
    </p:spTree>
    <p:extLst>
      <p:ext uri="{BB962C8B-B14F-4D97-AF65-F5344CB8AC3E}">
        <p14:creationId xmlns:p14="http://schemas.microsoft.com/office/powerpoint/2010/main" val="139483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1A7E3-A596-A440-9003-5EDC4DB50FF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8B4A5AF-4669-3740-91F6-2766A3345745}"/>
              </a:ext>
            </a:extLst>
          </p:cNvPr>
          <p:cNvPicPr>
            <a:picLocks noGrp="1" noChangeAspect="1"/>
          </p:cNvPicPr>
          <p:nvPr>
            <p:ph idx="1"/>
          </p:nvPr>
        </p:nvPicPr>
        <p:blipFill>
          <a:blip r:embed="rId2"/>
          <a:stretch>
            <a:fillRect/>
          </a:stretch>
        </p:blipFill>
        <p:spPr>
          <a:xfrm>
            <a:off x="0" y="1219200"/>
            <a:ext cx="13004800" cy="7315200"/>
          </a:xfrm>
        </p:spPr>
      </p:pic>
    </p:spTree>
    <p:extLst>
      <p:ext uri="{BB962C8B-B14F-4D97-AF65-F5344CB8AC3E}">
        <p14:creationId xmlns:p14="http://schemas.microsoft.com/office/powerpoint/2010/main" val="2016307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47F03-8164-5744-BD23-E2EE5275CE1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032B0F3-922A-804A-A9DD-C7BD0D7A214F}"/>
              </a:ext>
            </a:extLst>
          </p:cNvPr>
          <p:cNvPicPr>
            <a:picLocks noGrp="1" noChangeAspect="1"/>
          </p:cNvPicPr>
          <p:nvPr>
            <p:ph idx="1"/>
          </p:nvPr>
        </p:nvPicPr>
        <p:blipFill>
          <a:blip r:embed="rId2"/>
          <a:stretch>
            <a:fillRect/>
          </a:stretch>
        </p:blipFill>
        <p:spPr>
          <a:xfrm>
            <a:off x="-1" y="1219200"/>
            <a:ext cx="13187402" cy="7417914"/>
          </a:xfrm>
        </p:spPr>
      </p:pic>
    </p:spTree>
    <p:extLst>
      <p:ext uri="{BB962C8B-B14F-4D97-AF65-F5344CB8AC3E}">
        <p14:creationId xmlns:p14="http://schemas.microsoft.com/office/powerpoint/2010/main" val="1766896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7D10-4B12-114B-AB88-7CFDDC2A23C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0A4F87-CEC8-374A-A6CF-D51795637B88}"/>
              </a:ext>
            </a:extLst>
          </p:cNvPr>
          <p:cNvPicPr>
            <a:picLocks noGrp="1" noChangeAspect="1"/>
          </p:cNvPicPr>
          <p:nvPr>
            <p:ph idx="1"/>
          </p:nvPr>
        </p:nvPicPr>
        <p:blipFill>
          <a:blip r:embed="rId2"/>
          <a:stretch>
            <a:fillRect/>
          </a:stretch>
        </p:blipFill>
        <p:spPr>
          <a:xfrm>
            <a:off x="0" y="1219200"/>
            <a:ext cx="13004800" cy="7315200"/>
          </a:xfrm>
        </p:spPr>
      </p:pic>
    </p:spTree>
    <p:extLst>
      <p:ext uri="{BB962C8B-B14F-4D97-AF65-F5344CB8AC3E}">
        <p14:creationId xmlns:p14="http://schemas.microsoft.com/office/powerpoint/2010/main" val="396633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EDBE-866E-2247-93A7-71CA04E5A50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4F9B86-DC6A-FB48-98FF-15FF4872C40D}"/>
              </a:ext>
            </a:extLst>
          </p:cNvPr>
          <p:cNvPicPr>
            <a:picLocks noGrp="1" noChangeAspect="1"/>
          </p:cNvPicPr>
          <p:nvPr>
            <p:ph idx="1"/>
          </p:nvPr>
        </p:nvPicPr>
        <p:blipFill>
          <a:blip r:embed="rId2"/>
          <a:stretch>
            <a:fillRect/>
          </a:stretch>
        </p:blipFill>
        <p:spPr>
          <a:xfrm>
            <a:off x="0" y="1219200"/>
            <a:ext cx="13004800" cy="7315200"/>
          </a:xfrm>
        </p:spPr>
      </p:pic>
    </p:spTree>
    <p:extLst>
      <p:ext uri="{BB962C8B-B14F-4D97-AF65-F5344CB8AC3E}">
        <p14:creationId xmlns:p14="http://schemas.microsoft.com/office/powerpoint/2010/main" val="697213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2271-7F3C-CE4F-93E4-2004CFCE3E0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16F7FCA-A6DE-984A-85C1-898413C1CA02}"/>
              </a:ext>
            </a:extLst>
          </p:cNvPr>
          <p:cNvPicPr>
            <a:picLocks noGrp="1" noChangeAspect="1"/>
          </p:cNvPicPr>
          <p:nvPr>
            <p:ph idx="1"/>
          </p:nvPr>
        </p:nvPicPr>
        <p:blipFill>
          <a:blip r:embed="rId2"/>
          <a:stretch>
            <a:fillRect/>
          </a:stretch>
        </p:blipFill>
        <p:spPr>
          <a:xfrm>
            <a:off x="0" y="1219200"/>
            <a:ext cx="13004800" cy="7315200"/>
          </a:xfrm>
        </p:spPr>
      </p:pic>
    </p:spTree>
    <p:extLst>
      <p:ext uri="{BB962C8B-B14F-4D97-AF65-F5344CB8AC3E}">
        <p14:creationId xmlns:p14="http://schemas.microsoft.com/office/powerpoint/2010/main" val="348776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5DAA-8633-314A-A3AF-660D6ECC60A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30D9FF4-39A3-C445-AB15-91DF21FBA323}"/>
              </a:ext>
            </a:extLst>
          </p:cNvPr>
          <p:cNvPicPr>
            <a:picLocks noGrp="1" noChangeAspect="1"/>
          </p:cNvPicPr>
          <p:nvPr>
            <p:ph idx="1"/>
          </p:nvPr>
        </p:nvPicPr>
        <p:blipFill>
          <a:blip r:embed="rId2"/>
          <a:stretch>
            <a:fillRect/>
          </a:stretch>
        </p:blipFill>
        <p:spPr>
          <a:xfrm>
            <a:off x="0" y="1219200"/>
            <a:ext cx="13004800" cy="7315200"/>
          </a:xfrm>
        </p:spPr>
      </p:pic>
    </p:spTree>
    <p:extLst>
      <p:ext uri="{BB962C8B-B14F-4D97-AF65-F5344CB8AC3E}">
        <p14:creationId xmlns:p14="http://schemas.microsoft.com/office/powerpoint/2010/main" val="376958021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13166</TotalTime>
  <Words>856</Words>
  <Application>Microsoft Macintosh PowerPoint</Application>
  <PresentationFormat>Custom</PresentationFormat>
  <Paragraphs>84</Paragraphs>
  <Slides>24</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Avenir Black</vt:lpstr>
      <vt:lpstr>Avenir Book</vt:lpstr>
      <vt:lpstr>Bebas</vt:lpstr>
      <vt:lpstr>Calibri</vt:lpstr>
      <vt:lpstr>Calibri Light</vt:lpstr>
      <vt:lpstr>Helvetica</vt:lpstr>
      <vt:lpstr>Helvetica Light</vt:lpstr>
      <vt:lpstr>Helvetica Neue</vt:lpstr>
      <vt:lpstr>Office Theme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big questions are young people asking?</dc:title>
  <cp:lastModifiedBy>Lucie Shuker</cp:lastModifiedBy>
  <cp:revision>219</cp:revision>
  <cp:lastPrinted>2021-06-24T10:44:44Z</cp:lastPrinted>
  <dcterms:modified xsi:type="dcterms:W3CDTF">2022-01-24T18:46:22Z</dcterms:modified>
</cp:coreProperties>
</file>